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1" r:id="rId5"/>
    <p:sldId id="262" r:id="rId6"/>
    <p:sldId id="259" r:id="rId7"/>
    <p:sldId id="263" r:id="rId8"/>
    <p:sldId id="264" r:id="rId9"/>
    <p:sldId id="265" r:id="rId10"/>
    <p:sldId id="266" r:id="rId11"/>
  </p:sldIdLst>
  <p:sldSz cx="6858000" cy="9144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12" autoAdjust="0"/>
  </p:normalViewPr>
  <p:slideViewPr>
    <p:cSldViewPr showGuides="1">
      <p:cViewPr>
        <p:scale>
          <a:sx n="120" d="100"/>
          <a:sy n="120" d="100"/>
        </p:scale>
        <p:origin x="-683" y="2483"/>
      </p:cViewPr>
      <p:guideLst>
        <p:guide orient="horz" pos="2880"/>
        <p:guide pos="2160"/>
      </p:guideLst>
    </p:cSldViewPr>
  </p:slideViewPr>
  <p:notesTextViewPr>
    <p:cViewPr>
      <p:scale>
        <a:sx n="100" d="100"/>
        <a:sy n="100" d="100"/>
      </p:scale>
      <p:origin x="0" y="0"/>
    </p:cViewPr>
  </p:notesText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568"/>
            <a:ext cx="5829300" cy="1960033"/>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488951"/>
            <a:ext cx="1157288" cy="10401300"/>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257175" y="488951"/>
            <a:ext cx="3357563" cy="10401300"/>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5875867"/>
            <a:ext cx="5829300" cy="1816100"/>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4067"/>
            <a:ext cx="2256235" cy="154940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800"/>
            <a:ext cx="4114800" cy="755651"/>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0478157-C6F3-4BFF-A7FD-9CF63FD5A11F}" type="datetimeFigureOut">
              <a:rPr kumimoji="1" lang="ja-JP" altLang="en-US" smtClean="0"/>
              <a:pPr/>
              <a:t>2020/9/23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CB6494B-3171-4F1B-844A-B9B71D3E7A7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F0478157-C6F3-4BFF-A7FD-9CF63FD5A11F}" type="datetimeFigureOut">
              <a:rPr kumimoji="1" lang="ja-JP" altLang="en-US" smtClean="0"/>
              <a:pPr/>
              <a:t>2020/9/23</a:t>
            </a:fld>
            <a:endParaRPr kumimoji="1" lang="ja-JP" altLang="en-US"/>
          </a:p>
        </p:txBody>
      </p:sp>
      <p:sp>
        <p:nvSpPr>
          <p:cNvPr id="5" name="フッター プレースホルダ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CB6494B-3171-4F1B-844A-B9B71D3E7A7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1023world.net/ypark/anomura/Ciliopagurus-strigatus"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hyperlink" Target="https://ja.wikipedia.org/wiki/%E3%81%AF%E3%81%95%E3%81%BF_(%E5%8B%95%E7%89%A9)" TargetMode="External"/><Relationship Id="rId7"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rcRect l="34719" t="36280" r="37811" b="36251"/>
          <a:stretch>
            <a:fillRect/>
          </a:stretch>
        </p:blipFill>
        <p:spPr bwMode="auto">
          <a:xfrm>
            <a:off x="-1" y="0"/>
            <a:ext cx="2915646" cy="2186735"/>
          </a:xfrm>
          <a:prstGeom prst="rect">
            <a:avLst/>
          </a:prstGeom>
          <a:noFill/>
        </p:spPr>
      </p:pic>
      <p:sp>
        <p:nvSpPr>
          <p:cNvPr id="8" name="正方形/長方形 7"/>
          <p:cNvSpPr/>
          <p:nvPr/>
        </p:nvSpPr>
        <p:spPr>
          <a:xfrm>
            <a:off x="3068960" y="116505"/>
            <a:ext cx="3420380" cy="2031325"/>
          </a:xfrm>
          <a:prstGeom prst="rect">
            <a:avLst/>
          </a:prstGeom>
        </p:spPr>
        <p:txBody>
          <a:bodyPr wrap="square">
            <a:spAutoFit/>
          </a:bodyPr>
          <a:lstStyle/>
          <a:p>
            <a:r>
              <a:rPr lang="ja-JP" altLang="en-US" dirty="0" smtClean="0"/>
              <a:t>スベスベサンゴヤドカリ</a:t>
            </a:r>
            <a:endParaRPr lang="en-US" altLang="ja-JP" dirty="0" smtClean="0"/>
          </a:p>
          <a:p>
            <a:r>
              <a:rPr lang="ja-JP" altLang="en-US" dirty="0" smtClean="0"/>
              <a:t>はさみ脚</a:t>
            </a:r>
            <a:r>
              <a:rPr lang="ja-JP" altLang="en-US" dirty="0"/>
              <a:t>の色は黒で先端は</a:t>
            </a:r>
            <a:r>
              <a:rPr lang="ja-JP" altLang="en-US" dirty="0" smtClean="0"/>
              <a:t>白く</a:t>
            </a:r>
            <a:r>
              <a:rPr lang="ja-JP" altLang="en-US" dirty="0"/>
              <a:t>、</a:t>
            </a:r>
            <a:r>
              <a:rPr lang="ja-JP" altLang="en-US" dirty="0" smtClean="0"/>
              <a:t>左側</a:t>
            </a:r>
            <a:r>
              <a:rPr lang="ja-JP" altLang="en-US" dirty="0"/>
              <a:t>のはさみ脚の方が</a:t>
            </a:r>
            <a:r>
              <a:rPr lang="ja-JP" altLang="en-US" dirty="0" smtClean="0"/>
              <a:t>大きい。眼柄</a:t>
            </a:r>
            <a:r>
              <a:rPr lang="ja-JP" altLang="en-US" dirty="0"/>
              <a:t>は青く、先端はオレンジ色。</a:t>
            </a:r>
            <a:r>
              <a:rPr lang="ja-JP" altLang="en-US" dirty="0" smtClean="0"/>
              <a:t/>
            </a:r>
            <a:br>
              <a:rPr lang="ja-JP" altLang="en-US" dirty="0" smtClean="0"/>
            </a:br>
            <a:r>
              <a:rPr lang="ja-JP" altLang="en-US" dirty="0"/>
              <a:t>潮だまりで一番よく見られる</a:t>
            </a:r>
            <a:r>
              <a:rPr lang="ja-JP" altLang="en-US" dirty="0" smtClean="0"/>
              <a:t>ヤドカリ。</a:t>
            </a:r>
            <a:endParaRPr lang="en-US" altLang="ja-JP" dirty="0" smtClean="0"/>
          </a:p>
          <a:p>
            <a:r>
              <a:rPr lang="ja-JP" altLang="en-US" dirty="0" smtClean="0"/>
              <a:t>宿貝：アマオブネ、ニシキウズガイ</a:t>
            </a:r>
            <a:endParaRPr lang="ja-JP" altLang="en-US" dirty="0"/>
          </a:p>
        </p:txBody>
      </p:sp>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rcRect l="34606" t="40425" r="33479" b="25532"/>
          <a:stretch>
            <a:fillRect/>
          </a:stretch>
        </p:blipFill>
        <p:spPr bwMode="auto">
          <a:xfrm>
            <a:off x="0" y="4572000"/>
            <a:ext cx="2933945" cy="2347156"/>
          </a:xfrm>
          <a:prstGeom prst="rect">
            <a:avLst/>
          </a:prstGeom>
          <a:noFill/>
        </p:spPr>
      </p:pic>
      <p:sp>
        <p:nvSpPr>
          <p:cNvPr id="13" name="正方形/長方形 12"/>
          <p:cNvSpPr/>
          <p:nvPr/>
        </p:nvSpPr>
        <p:spPr>
          <a:xfrm>
            <a:off x="3113965" y="4752021"/>
            <a:ext cx="3429000" cy="2031325"/>
          </a:xfrm>
          <a:prstGeom prst="rect">
            <a:avLst/>
          </a:prstGeom>
        </p:spPr>
        <p:txBody>
          <a:bodyPr>
            <a:spAutoFit/>
          </a:bodyPr>
          <a:lstStyle/>
          <a:p>
            <a:r>
              <a:rPr lang="ja-JP" altLang="en-US" dirty="0" smtClean="0"/>
              <a:t>ツマジロサンゴヤドカリ</a:t>
            </a:r>
            <a:endParaRPr lang="en-US" altLang="ja-JP" dirty="0" smtClean="0"/>
          </a:p>
          <a:p>
            <a:r>
              <a:rPr lang="ja-JP" altLang="en-US" dirty="0" smtClean="0"/>
              <a:t>グリーンがベースです、歩脚の指節は濃い小豆色と白のツートンで、前節は緑と小豆のグラデーション、眼柄は淡いピンク色をしています。第一触角のブルーも良いアクセントです。</a:t>
            </a:r>
            <a:endParaRPr lang="ja-JP" altLang="en-US" dirty="0"/>
          </a:p>
        </p:txBody>
      </p:sp>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8" name="Picture 14" descr="イモガイヨコバサミの写真"/>
          <p:cNvPicPr>
            <a:picLocks noChangeAspect="1" noChangeArrowheads="1"/>
          </p:cNvPicPr>
          <p:nvPr/>
        </p:nvPicPr>
        <p:blipFill>
          <a:blip r:embed="rId5" cstate="print"/>
          <a:srcRect l="17759" t="28040" r="33688" b="23404"/>
          <a:stretch>
            <a:fillRect/>
          </a:stretch>
        </p:blipFill>
        <p:spPr bwMode="auto">
          <a:xfrm>
            <a:off x="0" y="6957264"/>
            <a:ext cx="2933945" cy="2200589"/>
          </a:xfrm>
          <a:prstGeom prst="rect">
            <a:avLst/>
          </a:prstGeom>
          <a:noFill/>
        </p:spPr>
      </p:pic>
      <p:sp>
        <p:nvSpPr>
          <p:cNvPr id="17" name="正方形/長方形 16"/>
          <p:cNvSpPr/>
          <p:nvPr/>
        </p:nvSpPr>
        <p:spPr>
          <a:xfrm>
            <a:off x="3068960" y="7047275"/>
            <a:ext cx="3429000" cy="2031325"/>
          </a:xfrm>
          <a:prstGeom prst="rect">
            <a:avLst/>
          </a:prstGeom>
        </p:spPr>
        <p:txBody>
          <a:bodyPr>
            <a:spAutoFit/>
          </a:bodyPr>
          <a:lstStyle/>
          <a:p>
            <a:r>
              <a:rPr lang="ja-JP" altLang="en-US" sz="1400" dirty="0" smtClean="0"/>
              <a:t>イモガイヨコバサミ</a:t>
            </a:r>
            <a:br>
              <a:rPr lang="ja-JP" altLang="en-US" sz="1400" dirty="0" smtClean="0"/>
            </a:br>
            <a:r>
              <a:rPr lang="ja-JP" altLang="en-US" sz="1400" dirty="0"/>
              <a:t>眼柄を含む全身に黄みを帯びたベージュに黒い縦縞模様を</a:t>
            </a:r>
            <a:r>
              <a:rPr lang="ja-JP" altLang="en-US" sz="1400" dirty="0" smtClean="0"/>
              <a:t>持つ</a:t>
            </a:r>
            <a:r>
              <a:rPr lang="ja-JP" altLang="en-US" sz="1400" dirty="0" err="1" smtClean="0"/>
              <a:t>、。</a:t>
            </a:r>
            <a:r>
              <a:rPr lang="ja-JP" altLang="en-US" sz="1400" dirty="0"/>
              <a:t>また鉗脚の模様の印象がエレキングを連想させます</a:t>
            </a:r>
            <a:r>
              <a:rPr lang="ja-JP" altLang="en-US" sz="1400" dirty="0" smtClean="0"/>
              <a:t>笑、</a:t>
            </a:r>
            <a:r>
              <a:rPr lang="ja-JP" altLang="en-US" sz="1400" dirty="0" smtClean="0">
                <a:hlinkClick r:id="rId6"/>
              </a:rPr>
              <a:t>ベニワモンヤドカリ</a:t>
            </a:r>
            <a:r>
              <a:rPr lang="ja-JP" altLang="en-US" sz="1400" dirty="0"/>
              <a:t>のように体が平たいため</a:t>
            </a:r>
            <a:r>
              <a:rPr lang="ja-JP" altLang="en-US" sz="1400" dirty="0" smtClean="0"/>
              <a:t>、イモガイ</a:t>
            </a:r>
            <a:r>
              <a:rPr lang="ja-JP" altLang="en-US" sz="1400" dirty="0"/>
              <a:t>等の空き殻を好んで背負います。比較的大型になる種です。</a:t>
            </a:r>
            <a:r>
              <a:rPr lang="ja-JP" altLang="en-US" sz="1400" dirty="0" smtClean="0"/>
              <a:t>脚</a:t>
            </a:r>
            <a:r>
              <a:rPr lang="ja-JP" altLang="en-US" sz="1400" dirty="0"/>
              <a:t>や眼柄などに細い黒いラインが入っている</a:t>
            </a:r>
            <a:r>
              <a:rPr lang="ja-JP" altLang="en-US" sz="1400" dirty="0" smtClean="0"/>
              <a:t>。宿貝：イモガイ、マガキガイ</a:t>
            </a:r>
            <a:endParaRPr lang="ja-JP" altLang="en-US" sz="1400" dirty="0"/>
          </a:p>
        </p:txBody>
      </p:sp>
      <p:pic>
        <p:nvPicPr>
          <p:cNvPr id="14" name="Picture 2" descr="スベスベサンゴヤドカリの写真"/>
          <p:cNvPicPr>
            <a:picLocks noChangeAspect="1" noChangeArrowheads="1"/>
          </p:cNvPicPr>
          <p:nvPr/>
        </p:nvPicPr>
        <p:blipFill>
          <a:blip r:embed="rId7" cstate="print"/>
          <a:srcRect l="17764" t="28649" r="28341" b="18441"/>
          <a:stretch>
            <a:fillRect/>
          </a:stretch>
        </p:blipFill>
        <p:spPr bwMode="auto">
          <a:xfrm>
            <a:off x="0" y="2276745"/>
            <a:ext cx="2933945" cy="2160240"/>
          </a:xfrm>
          <a:prstGeom prst="rect">
            <a:avLst/>
          </a:prstGeom>
          <a:noFill/>
        </p:spPr>
      </p:pic>
      <p:sp>
        <p:nvSpPr>
          <p:cNvPr id="15" name="正方形/長方形 14"/>
          <p:cNvSpPr/>
          <p:nvPr/>
        </p:nvSpPr>
        <p:spPr>
          <a:xfrm>
            <a:off x="3068960" y="2321750"/>
            <a:ext cx="3420380" cy="646331"/>
          </a:xfrm>
          <a:prstGeom prst="rect">
            <a:avLst/>
          </a:prstGeom>
        </p:spPr>
        <p:txBody>
          <a:bodyPr wrap="square">
            <a:spAutoFit/>
          </a:bodyPr>
          <a:lstStyle/>
          <a:p>
            <a:endParaRPr lang="en-US" altLang="ja-JP" smtClean="0"/>
          </a:p>
          <a:p>
            <a:endParaRPr lang="ja-JP" altLang="en-US" dirty="0"/>
          </a:p>
        </p:txBody>
      </p:sp>
      <p:sp>
        <p:nvSpPr>
          <p:cNvPr id="16" name="正方形/長方形 15"/>
          <p:cNvSpPr/>
          <p:nvPr/>
        </p:nvSpPr>
        <p:spPr>
          <a:xfrm>
            <a:off x="3068960" y="2315650"/>
            <a:ext cx="3420380" cy="2308324"/>
          </a:xfrm>
          <a:prstGeom prst="rect">
            <a:avLst/>
          </a:prstGeom>
        </p:spPr>
        <p:txBody>
          <a:bodyPr wrap="square">
            <a:spAutoFit/>
          </a:bodyPr>
          <a:lstStyle/>
          <a:p>
            <a:r>
              <a:rPr lang="ja-JP" altLang="en-US" dirty="0" smtClean="0"/>
              <a:t>ユビワサンゴヤドカリ</a:t>
            </a:r>
            <a:endParaRPr lang="en-US" altLang="ja-JP" dirty="0" smtClean="0"/>
          </a:p>
          <a:p>
            <a:r>
              <a:rPr lang="ja-JP" altLang="en-US" dirty="0" smtClean="0"/>
              <a:t>はさみ脚は緑褐色で指部は白い顆粒状の突起で覆われる。</a:t>
            </a:r>
            <a:br>
              <a:rPr lang="ja-JP" altLang="en-US" dirty="0" smtClean="0"/>
            </a:br>
            <a:r>
              <a:rPr lang="ja-JP" altLang="en-US" dirty="0" smtClean="0"/>
              <a:t>歩脚には明青色と黒褐色の横縞模様を持ち、先端部には黒褐色の円紋</a:t>
            </a:r>
            <a:r>
              <a:rPr lang="ja-JP" altLang="en-US" dirty="0" err="1" smtClean="0"/>
              <a:t>あ</a:t>
            </a:r>
            <a:r>
              <a:rPr lang="ja-JP" altLang="en-US" dirty="0" smtClean="0"/>
              <a:t>ある。</a:t>
            </a:r>
            <a:br>
              <a:rPr lang="ja-JP" altLang="en-US" dirty="0" smtClean="0"/>
            </a:br>
            <a:r>
              <a:rPr lang="ja-JP" altLang="en-US" dirty="0" smtClean="0"/>
              <a:t>眼柄は青色。触角はオレンジ。幼体は真っ白で</a:t>
            </a:r>
            <a:endParaRPr lang="ja-JP" altLang="en-US" dirty="0"/>
          </a:p>
        </p:txBody>
      </p:sp>
      <p:sp>
        <p:nvSpPr>
          <p:cNvPr id="18" name="タイトル 17"/>
          <p:cNvSpPr>
            <a:spLocks noGrp="1"/>
          </p:cNvSpPr>
          <p:nvPr>
            <p:ph type="ctrTitle"/>
          </p:nvPr>
        </p:nvSpPr>
        <p:spPr/>
        <p:txBody>
          <a:bodyPr/>
          <a:lstStyle/>
          <a:p>
            <a:endParaRPr kumimoji="1" lang="ja-JP" altLang="en-US"/>
          </a:p>
        </p:txBody>
      </p:sp>
      <p:sp>
        <p:nvSpPr>
          <p:cNvPr id="19" name="サブタイトル 18"/>
          <p:cNvSpPr>
            <a:spLocks noGrp="1"/>
          </p:cNvSpPr>
          <p:nvPr>
            <p:ph type="subTitle" idx="1"/>
          </p:nvPr>
        </p:nvSpPr>
        <p:spPr/>
        <p:txBody>
          <a:bodyPr/>
          <a:lstStyle/>
          <a:p>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tretch>
            <a:fillRect/>
          </a:stretch>
        </p:blipFill>
        <p:spPr bwMode="auto">
          <a:xfrm>
            <a:off x="0" y="40012"/>
            <a:ext cx="2888940" cy="2166705"/>
          </a:xfrm>
          <a:prstGeom prst="rect">
            <a:avLst/>
          </a:prstGeom>
          <a:noFill/>
        </p:spPr>
      </p:pic>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tretch>
            <a:fillRect/>
          </a:stretch>
        </p:blipFill>
        <p:spPr bwMode="auto">
          <a:xfrm>
            <a:off x="3383995" y="20030"/>
            <a:ext cx="2888940" cy="2166705"/>
          </a:xfrm>
          <a:prstGeom prst="rect">
            <a:avLst/>
          </a:prstGeom>
          <a:noFill/>
        </p:spPr>
      </p:pic>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sp>
        <p:nvSpPr>
          <p:cNvPr id="20" name="テキスト ボックス 19"/>
          <p:cNvSpPr txBox="1"/>
          <p:nvPr/>
        </p:nvSpPr>
        <p:spPr>
          <a:xfrm>
            <a:off x="2933945" y="116505"/>
            <a:ext cx="430887" cy="1610377"/>
          </a:xfrm>
          <a:prstGeom prst="rect">
            <a:avLst/>
          </a:prstGeom>
          <a:noFill/>
        </p:spPr>
        <p:txBody>
          <a:bodyPr vert="eaVert" wrap="none" rtlCol="0">
            <a:spAutoFit/>
          </a:bodyPr>
          <a:lstStyle/>
          <a:p>
            <a:r>
              <a:rPr kumimoji="1" lang="ja-JP" altLang="en-US" sz="1600" dirty="0" smtClean="0"/>
              <a:t>ムカシタモトガイ</a:t>
            </a:r>
            <a:endParaRPr kumimoji="1" lang="ja-JP" altLang="en-US" sz="1600" dirty="0"/>
          </a:p>
        </p:txBody>
      </p:sp>
      <p:sp>
        <p:nvSpPr>
          <p:cNvPr id="21" name="テキスト ボックス 20"/>
          <p:cNvSpPr txBox="1"/>
          <p:nvPr/>
        </p:nvSpPr>
        <p:spPr>
          <a:xfrm>
            <a:off x="6354325" y="116505"/>
            <a:ext cx="430887" cy="1515800"/>
          </a:xfrm>
          <a:prstGeom prst="rect">
            <a:avLst/>
          </a:prstGeom>
          <a:noFill/>
        </p:spPr>
        <p:txBody>
          <a:bodyPr vert="eaVert" wrap="none" rtlCol="0">
            <a:spAutoFit/>
          </a:bodyPr>
          <a:lstStyle/>
          <a:p>
            <a:r>
              <a:rPr kumimoji="1" lang="ja-JP" altLang="en-US" sz="1600" dirty="0" smtClean="0"/>
              <a:t>メオニノツノガイ</a:t>
            </a:r>
            <a:endParaRPr kumimoji="1" lang="ja-JP" altLang="en-US" sz="1600" dirty="0"/>
          </a:p>
        </p:txBody>
      </p:sp>
      <p:pic>
        <p:nvPicPr>
          <p:cNvPr id="22" name="Picture 2" descr="スベスベサンゴヤドカリの写真"/>
          <p:cNvPicPr>
            <a:picLocks noChangeAspect="1" noChangeArrowheads="1"/>
          </p:cNvPicPr>
          <p:nvPr/>
        </p:nvPicPr>
        <p:blipFill>
          <a:blip r:embed="rId5" cstate="print"/>
          <a:srcRect l="34372" t="26080" r="32394" b="38609"/>
          <a:stretch>
            <a:fillRect/>
          </a:stretch>
        </p:blipFill>
        <p:spPr bwMode="auto">
          <a:xfrm>
            <a:off x="8620" y="2276745"/>
            <a:ext cx="2880320" cy="2295255"/>
          </a:xfrm>
          <a:prstGeom prst="rect">
            <a:avLst/>
          </a:prstGeom>
          <a:noFill/>
        </p:spPr>
      </p:pic>
      <p:sp>
        <p:nvSpPr>
          <p:cNvPr id="24" name="テキスト ボックス 23"/>
          <p:cNvSpPr txBox="1"/>
          <p:nvPr/>
        </p:nvSpPr>
        <p:spPr>
          <a:xfrm>
            <a:off x="2942565" y="2463230"/>
            <a:ext cx="430887" cy="2123338"/>
          </a:xfrm>
          <a:prstGeom prst="rect">
            <a:avLst/>
          </a:prstGeom>
          <a:noFill/>
        </p:spPr>
        <p:txBody>
          <a:bodyPr vert="eaVert" wrap="none" rtlCol="0">
            <a:spAutoFit/>
          </a:bodyPr>
          <a:lstStyle/>
          <a:p>
            <a:r>
              <a:rPr kumimoji="1" lang="ja-JP" altLang="en-US" sz="1600" dirty="0" smtClean="0"/>
              <a:t>ヨコスジタマキビモドキ</a:t>
            </a:r>
            <a:endParaRPr kumimoji="1" lang="ja-JP" altLang="en-US" sz="1600" dirty="0"/>
          </a:p>
        </p:txBody>
      </p:sp>
      <p:pic>
        <p:nvPicPr>
          <p:cNvPr id="35" name="Picture 8" descr="ツマジロサンゴヤドカリの写真"/>
          <p:cNvPicPr>
            <a:picLocks noChangeAspect="1" noChangeArrowheads="1"/>
          </p:cNvPicPr>
          <p:nvPr/>
        </p:nvPicPr>
        <p:blipFill>
          <a:blip r:embed="rId6" cstate="print"/>
          <a:stretch>
            <a:fillRect/>
          </a:stretch>
        </p:blipFill>
        <p:spPr bwMode="auto">
          <a:xfrm>
            <a:off x="8620" y="5472100"/>
            <a:ext cx="2888940" cy="2166705"/>
          </a:xfrm>
          <a:prstGeom prst="rect">
            <a:avLst/>
          </a:prstGeom>
          <a:noFill/>
        </p:spPr>
      </p:pic>
      <p:pic>
        <p:nvPicPr>
          <p:cNvPr id="36" name="Picture 8" descr="ツマジロサンゴヤドカリの写真"/>
          <p:cNvPicPr>
            <a:picLocks noChangeAspect="1" noChangeArrowheads="1"/>
          </p:cNvPicPr>
          <p:nvPr/>
        </p:nvPicPr>
        <p:blipFill>
          <a:blip r:embed="rId7" cstate="print"/>
          <a:stretch>
            <a:fillRect/>
          </a:stretch>
        </p:blipFill>
        <p:spPr bwMode="auto">
          <a:xfrm>
            <a:off x="3392615" y="5517105"/>
            <a:ext cx="2888940" cy="2166704"/>
          </a:xfrm>
          <a:prstGeom prst="rect">
            <a:avLst/>
          </a:prstGeom>
          <a:noFill/>
        </p:spPr>
      </p:pic>
      <p:sp>
        <p:nvSpPr>
          <p:cNvPr id="38" name="テキスト ボックス 37"/>
          <p:cNvSpPr txBox="1"/>
          <p:nvPr/>
        </p:nvSpPr>
        <p:spPr>
          <a:xfrm>
            <a:off x="773705" y="8082390"/>
            <a:ext cx="4318811" cy="584775"/>
          </a:xfrm>
          <a:prstGeom prst="rect">
            <a:avLst/>
          </a:prstGeom>
          <a:noFill/>
        </p:spPr>
        <p:txBody>
          <a:bodyPr wrap="none" rtlCol="0">
            <a:spAutoFit/>
          </a:bodyPr>
          <a:lstStyle/>
          <a:p>
            <a:r>
              <a:rPr kumimoji="1" lang="ja-JP" altLang="en-US" sz="1600" dirty="0" smtClean="0"/>
              <a:t>辺戸岬と宇佐浜</a:t>
            </a:r>
            <a:endParaRPr kumimoji="1" lang="en-US" altLang="ja-JP" sz="1600" dirty="0" smtClean="0"/>
          </a:p>
          <a:p>
            <a:r>
              <a:rPr kumimoji="1" lang="ja-JP" altLang="en-US" sz="1600" dirty="0" smtClean="0"/>
              <a:t>干潟になっているところがイノー観察の場所です</a:t>
            </a:r>
            <a:endParaRPr kumimoji="1" lang="ja-JP" altLang="en-US" sz="1600" dirty="0"/>
          </a:p>
        </p:txBody>
      </p:sp>
      <p:sp>
        <p:nvSpPr>
          <p:cNvPr id="39" name="円/楕円 38"/>
          <p:cNvSpPr/>
          <p:nvPr/>
        </p:nvSpPr>
        <p:spPr>
          <a:xfrm rot="1641484">
            <a:off x="548680" y="6507215"/>
            <a:ext cx="810090" cy="450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p:cNvCxnSpPr/>
          <p:nvPr/>
        </p:nvCxnSpPr>
        <p:spPr>
          <a:xfrm flipV="1">
            <a:off x="863715" y="6926560"/>
            <a:ext cx="50686" cy="160588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683695" y="6552220"/>
            <a:ext cx="553357" cy="369332"/>
          </a:xfrm>
          <a:prstGeom prst="rect">
            <a:avLst/>
          </a:prstGeom>
          <a:noFill/>
        </p:spPr>
        <p:txBody>
          <a:bodyPr wrap="none" rtlCol="0">
            <a:spAutoFit/>
          </a:bodyPr>
          <a:lstStyle/>
          <a:p>
            <a:r>
              <a:rPr kumimoji="1" lang="ja-JP" altLang="en-US" dirty="0" smtClean="0">
                <a:solidFill>
                  <a:srgbClr val="FF0000"/>
                </a:solidFill>
              </a:rPr>
              <a:t>ここ</a:t>
            </a:r>
            <a:endParaRPr kumimoji="1" lang="ja-JP" altLang="en-US"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rcRect l="26558" t="20108" r="16820" b="21179"/>
          <a:stretch>
            <a:fillRect/>
          </a:stretch>
        </p:blipFill>
        <p:spPr bwMode="auto">
          <a:xfrm>
            <a:off x="0" y="-1"/>
            <a:ext cx="2888940" cy="2246731"/>
          </a:xfrm>
          <a:prstGeom prst="rect">
            <a:avLst/>
          </a:prstGeom>
          <a:noFill/>
        </p:spPr>
      </p:pic>
      <p:sp>
        <p:nvSpPr>
          <p:cNvPr id="8" name="正方形/長方形 7"/>
          <p:cNvSpPr/>
          <p:nvPr/>
        </p:nvSpPr>
        <p:spPr>
          <a:xfrm>
            <a:off x="3158970" y="206515"/>
            <a:ext cx="3429000" cy="1200329"/>
          </a:xfrm>
          <a:prstGeom prst="rect">
            <a:avLst/>
          </a:prstGeom>
        </p:spPr>
        <p:txBody>
          <a:bodyPr>
            <a:spAutoFit/>
          </a:bodyPr>
          <a:lstStyle/>
          <a:p>
            <a:r>
              <a:rPr lang="ja-JP" altLang="en-US" dirty="0" smtClean="0"/>
              <a:t>マダラヨコバサミ</a:t>
            </a:r>
            <a:br>
              <a:rPr lang="ja-JP" altLang="en-US" dirty="0" smtClean="0"/>
            </a:br>
            <a:r>
              <a:rPr lang="ja-JP" altLang="en-US" dirty="0" smtClean="0"/>
              <a:t>乾燥や温度変化を避けるため群れで塊を作る。</a:t>
            </a:r>
            <a:endParaRPr lang="en-US" altLang="ja-JP" dirty="0" smtClean="0"/>
          </a:p>
          <a:p>
            <a:r>
              <a:rPr lang="ja-JP" altLang="en-US" dirty="0" smtClean="0"/>
              <a:t>宿貝：ウミニナ、ノシガイ</a:t>
            </a:r>
            <a:endParaRPr lang="ja-JP" altLang="en-US" dirty="0"/>
          </a:p>
        </p:txBody>
      </p:sp>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rcRect l="15877" t="18531" r="28041" b="17996"/>
          <a:stretch>
            <a:fillRect/>
          </a:stretch>
        </p:blipFill>
        <p:spPr bwMode="auto">
          <a:xfrm>
            <a:off x="-1" y="2276744"/>
            <a:ext cx="2753925" cy="2337645"/>
          </a:xfrm>
          <a:prstGeom prst="rect">
            <a:avLst/>
          </a:prstGeom>
          <a:noFill/>
        </p:spPr>
      </p:pic>
      <p:sp>
        <p:nvSpPr>
          <p:cNvPr id="13" name="正方形/長方形 12"/>
          <p:cNvSpPr/>
          <p:nvPr/>
        </p:nvSpPr>
        <p:spPr>
          <a:xfrm>
            <a:off x="3113965" y="2321750"/>
            <a:ext cx="3429000" cy="2308324"/>
          </a:xfrm>
          <a:prstGeom prst="rect">
            <a:avLst/>
          </a:prstGeom>
        </p:spPr>
        <p:txBody>
          <a:bodyPr>
            <a:spAutoFit/>
          </a:bodyPr>
          <a:lstStyle/>
          <a:p>
            <a:r>
              <a:rPr lang="ja-JP" altLang="en-US" dirty="0" smtClean="0"/>
              <a:t>サンゴヨコバサミ</a:t>
            </a:r>
            <a:endParaRPr lang="en-US" altLang="ja-JP" dirty="0" smtClean="0"/>
          </a:p>
          <a:p>
            <a:r>
              <a:rPr lang="ja-JP" altLang="en-US" dirty="0" smtClean="0"/>
              <a:t>全身が赤味のある褐色、オレンジの眼柄にブルーの角膜がひときわ目立つ、鮮やかなブルーの目はヨコバサミでは唯一かも、沖縄では普通種ですが、本州南部ではやや少なめです。</a:t>
            </a:r>
            <a:br>
              <a:rPr lang="ja-JP" altLang="en-US" dirty="0" smtClean="0"/>
            </a:br>
            <a:endParaRPr lang="ja-JP" altLang="en-US" dirty="0"/>
          </a:p>
        </p:txBody>
      </p:sp>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8" name="Picture 14" descr="イモガイヨコバサミの写真"/>
          <p:cNvPicPr>
            <a:picLocks noChangeAspect="1" noChangeArrowheads="1"/>
          </p:cNvPicPr>
          <p:nvPr/>
        </p:nvPicPr>
        <p:blipFill>
          <a:blip r:embed="rId5" cstate="print"/>
          <a:srcRect l="11044" t="8198" r="7492" b="11044"/>
          <a:stretch>
            <a:fillRect/>
          </a:stretch>
        </p:blipFill>
        <p:spPr bwMode="auto">
          <a:xfrm>
            <a:off x="1" y="4662010"/>
            <a:ext cx="2905468" cy="2160240"/>
          </a:xfrm>
          <a:prstGeom prst="rect">
            <a:avLst/>
          </a:prstGeom>
          <a:noFill/>
        </p:spPr>
      </p:pic>
      <p:sp>
        <p:nvSpPr>
          <p:cNvPr id="17" name="正方形/長方形 16"/>
          <p:cNvSpPr/>
          <p:nvPr/>
        </p:nvSpPr>
        <p:spPr>
          <a:xfrm>
            <a:off x="3105345" y="4572000"/>
            <a:ext cx="3429000" cy="923330"/>
          </a:xfrm>
          <a:prstGeom prst="rect">
            <a:avLst/>
          </a:prstGeom>
        </p:spPr>
        <p:txBody>
          <a:bodyPr>
            <a:spAutoFit/>
          </a:bodyPr>
          <a:lstStyle/>
          <a:p>
            <a:r>
              <a:rPr lang="ja-JP" altLang="en-US" dirty="0" smtClean="0"/>
              <a:t>カニダマシ</a:t>
            </a:r>
            <a:endParaRPr lang="en-US" altLang="ja-JP" dirty="0" smtClean="0"/>
          </a:p>
          <a:p>
            <a:r>
              <a:rPr lang="ja-JP" altLang="en-US" u="sng" dirty="0" smtClean="0"/>
              <a:t>カニ</a:t>
            </a:r>
            <a:r>
              <a:rPr lang="ja-JP" altLang="en-US" dirty="0" smtClean="0"/>
              <a:t>に似た姿をしているが、ヤドカリの仲間、石の下に沢山いる。</a:t>
            </a:r>
            <a:endParaRPr lang="ja-JP" altLang="en-US" dirty="0"/>
          </a:p>
        </p:txBody>
      </p:sp>
      <p:pic>
        <p:nvPicPr>
          <p:cNvPr id="12" name="Picture 14" descr="イモガイヨコバサミの写真"/>
          <p:cNvPicPr>
            <a:picLocks noChangeAspect="1" noChangeArrowheads="1"/>
          </p:cNvPicPr>
          <p:nvPr/>
        </p:nvPicPr>
        <p:blipFill>
          <a:blip r:embed="rId6" cstate="print"/>
          <a:srcRect l="24863" t="22508" r="18581" b="17357"/>
          <a:stretch>
            <a:fillRect/>
          </a:stretch>
        </p:blipFill>
        <p:spPr bwMode="auto">
          <a:xfrm>
            <a:off x="0" y="6822250"/>
            <a:ext cx="2911452" cy="2321750"/>
          </a:xfrm>
          <a:prstGeom prst="rect">
            <a:avLst/>
          </a:prstGeom>
          <a:noFill/>
        </p:spPr>
      </p:pic>
      <p:sp>
        <p:nvSpPr>
          <p:cNvPr id="14" name="正方形/長方形 13"/>
          <p:cNvSpPr/>
          <p:nvPr/>
        </p:nvSpPr>
        <p:spPr>
          <a:xfrm>
            <a:off x="3105345" y="6777245"/>
            <a:ext cx="3429000" cy="1754326"/>
          </a:xfrm>
          <a:prstGeom prst="rect">
            <a:avLst/>
          </a:prstGeom>
        </p:spPr>
        <p:txBody>
          <a:bodyPr>
            <a:spAutoFit/>
          </a:bodyPr>
          <a:lstStyle/>
          <a:p>
            <a:r>
              <a:rPr lang="ja-JP" altLang="en-US" dirty="0" smtClean="0"/>
              <a:t>ヒライソガニ</a:t>
            </a:r>
            <a:endParaRPr lang="en-US" altLang="ja-JP" dirty="0" smtClean="0"/>
          </a:p>
          <a:p>
            <a:r>
              <a:rPr lang="ja-JP" altLang="en-US" dirty="0" smtClean="0"/>
              <a:t>浅瀬の石の下に普通に見られるカニ、歩いていると隠れるため気づかないが、立ち止まって観察していると石に下から出てきて食事をするところが観察できる。</a:t>
            </a:r>
            <a:endParaRPr lang="ja-JP"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tretch>
            <a:fillRect/>
          </a:stretch>
        </p:blipFill>
        <p:spPr bwMode="auto">
          <a:xfrm>
            <a:off x="0" y="4644294"/>
            <a:ext cx="2843935" cy="2132951"/>
          </a:xfrm>
          <a:prstGeom prst="rect">
            <a:avLst/>
          </a:prstGeom>
          <a:noFill/>
        </p:spPr>
      </p:pic>
      <p:sp>
        <p:nvSpPr>
          <p:cNvPr id="8" name="正方形/長方形 7"/>
          <p:cNvSpPr/>
          <p:nvPr/>
        </p:nvSpPr>
        <p:spPr>
          <a:xfrm>
            <a:off x="3167590" y="4778516"/>
            <a:ext cx="3429000" cy="923330"/>
          </a:xfrm>
          <a:prstGeom prst="rect">
            <a:avLst/>
          </a:prstGeom>
        </p:spPr>
        <p:txBody>
          <a:bodyPr>
            <a:spAutoFit/>
          </a:bodyPr>
          <a:lstStyle/>
          <a:p>
            <a:r>
              <a:rPr lang="ja-JP" altLang="en-US" dirty="0" smtClean="0"/>
              <a:t>ミナミスナガニ</a:t>
            </a:r>
            <a:br>
              <a:rPr lang="ja-JP" altLang="en-US" dirty="0" smtClean="0"/>
            </a:br>
            <a:r>
              <a:rPr lang="ja-JP" altLang="en-US" dirty="0" smtClean="0"/>
              <a:t>砂浜の波打ち際よりやや高い砂地に見られる。動きが早い。</a:t>
            </a:r>
            <a:endParaRPr lang="ja-JP" altLang="en-US" dirty="0"/>
          </a:p>
        </p:txBody>
      </p:sp>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rcRect l="12599" t="16406" r="25878" b="15919"/>
          <a:stretch>
            <a:fillRect/>
          </a:stretch>
        </p:blipFill>
        <p:spPr bwMode="auto">
          <a:xfrm>
            <a:off x="8620" y="6822250"/>
            <a:ext cx="2888940" cy="2383376"/>
          </a:xfrm>
          <a:prstGeom prst="rect">
            <a:avLst/>
          </a:prstGeom>
          <a:noFill/>
        </p:spPr>
      </p:pic>
      <p:sp>
        <p:nvSpPr>
          <p:cNvPr id="13" name="正方形/長方形 12"/>
          <p:cNvSpPr/>
          <p:nvPr/>
        </p:nvSpPr>
        <p:spPr>
          <a:xfrm>
            <a:off x="3122585" y="6867255"/>
            <a:ext cx="3429000" cy="1754326"/>
          </a:xfrm>
          <a:prstGeom prst="rect">
            <a:avLst/>
          </a:prstGeom>
        </p:spPr>
        <p:txBody>
          <a:bodyPr>
            <a:spAutoFit/>
          </a:bodyPr>
          <a:lstStyle/>
          <a:p>
            <a:r>
              <a:rPr lang="ja-JP" altLang="en-US" dirty="0" smtClean="0"/>
              <a:t>オウギガニ</a:t>
            </a:r>
            <a:br>
              <a:rPr lang="ja-JP" altLang="en-US" dirty="0" smtClean="0"/>
            </a:br>
            <a:r>
              <a:rPr lang="ja-JP" altLang="en-US" dirty="0" smtClean="0"/>
              <a:t>浅瀬の石の下に普通に見られるカニ、歩いていると隠れるため気づかないが、立ち止まって観察していると石に下から出てきて食事をするところが観察できる。</a:t>
            </a:r>
            <a:endParaRPr lang="ja-JP" altLang="en-US" dirty="0"/>
          </a:p>
        </p:txBody>
      </p:sp>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8" name="Picture 14" descr="イモガイヨコバサミの写真"/>
          <p:cNvPicPr>
            <a:picLocks noChangeAspect="1" noChangeArrowheads="1"/>
          </p:cNvPicPr>
          <p:nvPr/>
        </p:nvPicPr>
        <p:blipFill>
          <a:blip r:embed="rId5" cstate="print"/>
          <a:srcRect l="11044" t="8198" r="7492" b="11044"/>
          <a:stretch>
            <a:fillRect/>
          </a:stretch>
        </p:blipFill>
        <p:spPr bwMode="auto">
          <a:xfrm>
            <a:off x="1" y="71500"/>
            <a:ext cx="2905468" cy="2160240"/>
          </a:xfrm>
          <a:prstGeom prst="rect">
            <a:avLst/>
          </a:prstGeom>
          <a:noFill/>
        </p:spPr>
      </p:pic>
      <p:sp>
        <p:nvSpPr>
          <p:cNvPr id="17" name="正方形/長方形 16"/>
          <p:cNvSpPr/>
          <p:nvPr/>
        </p:nvSpPr>
        <p:spPr>
          <a:xfrm>
            <a:off x="3105345" y="-18510"/>
            <a:ext cx="3429000" cy="923330"/>
          </a:xfrm>
          <a:prstGeom prst="rect">
            <a:avLst/>
          </a:prstGeom>
        </p:spPr>
        <p:txBody>
          <a:bodyPr>
            <a:spAutoFit/>
          </a:bodyPr>
          <a:lstStyle/>
          <a:p>
            <a:r>
              <a:rPr lang="ja-JP" altLang="en-US" dirty="0" smtClean="0"/>
              <a:t>カニダマシ</a:t>
            </a:r>
            <a:endParaRPr lang="en-US" altLang="ja-JP" dirty="0" smtClean="0"/>
          </a:p>
          <a:p>
            <a:r>
              <a:rPr lang="ja-JP" altLang="en-US" u="sng" dirty="0" smtClean="0"/>
              <a:t>カニ</a:t>
            </a:r>
            <a:r>
              <a:rPr lang="ja-JP" altLang="en-US" dirty="0" smtClean="0"/>
              <a:t>に似た姿をしているが、ヤドカリの仲間、石の下に沢山いる。</a:t>
            </a:r>
            <a:endParaRPr lang="ja-JP" altLang="en-US" dirty="0"/>
          </a:p>
        </p:txBody>
      </p:sp>
      <p:pic>
        <p:nvPicPr>
          <p:cNvPr id="12" name="Picture 14" descr="イモガイヨコバサミの写真"/>
          <p:cNvPicPr>
            <a:picLocks noChangeAspect="1" noChangeArrowheads="1"/>
          </p:cNvPicPr>
          <p:nvPr/>
        </p:nvPicPr>
        <p:blipFill>
          <a:blip r:embed="rId6" cstate="print"/>
          <a:srcRect l="24863" t="22508" r="18581" b="17357"/>
          <a:stretch>
            <a:fillRect/>
          </a:stretch>
        </p:blipFill>
        <p:spPr bwMode="auto">
          <a:xfrm>
            <a:off x="0" y="2276745"/>
            <a:ext cx="2911452" cy="2321750"/>
          </a:xfrm>
          <a:prstGeom prst="rect">
            <a:avLst/>
          </a:prstGeom>
          <a:noFill/>
        </p:spPr>
      </p:pic>
      <p:sp>
        <p:nvSpPr>
          <p:cNvPr id="14" name="正方形/長方形 13"/>
          <p:cNvSpPr/>
          <p:nvPr/>
        </p:nvSpPr>
        <p:spPr>
          <a:xfrm>
            <a:off x="3105345" y="2231740"/>
            <a:ext cx="3429000" cy="1754326"/>
          </a:xfrm>
          <a:prstGeom prst="rect">
            <a:avLst/>
          </a:prstGeom>
        </p:spPr>
        <p:txBody>
          <a:bodyPr>
            <a:spAutoFit/>
          </a:bodyPr>
          <a:lstStyle/>
          <a:p>
            <a:r>
              <a:rPr lang="ja-JP" altLang="en-US" dirty="0" smtClean="0"/>
              <a:t>ヒライソガニ</a:t>
            </a:r>
            <a:endParaRPr lang="en-US" altLang="ja-JP" dirty="0" smtClean="0"/>
          </a:p>
          <a:p>
            <a:r>
              <a:rPr lang="ja-JP" altLang="en-US" dirty="0" smtClean="0"/>
              <a:t>浅瀬の石の下に普通に見られるカニ、歩いていると隠れるため気づかないが、立ち止まって観察していると石に下から出てきて食事をするところが観察できる。</a:t>
            </a:r>
            <a:endParaRPr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rcRect l="17868" t="6543" r="28327"/>
          <a:stretch>
            <a:fillRect/>
          </a:stretch>
        </p:blipFill>
        <p:spPr bwMode="auto">
          <a:xfrm rot="5400000">
            <a:off x="338051" y="4242568"/>
            <a:ext cx="2176452" cy="2835315"/>
          </a:xfrm>
          <a:prstGeom prst="rect">
            <a:avLst/>
          </a:prstGeom>
          <a:noFill/>
        </p:spPr>
      </p:pic>
      <p:sp>
        <p:nvSpPr>
          <p:cNvPr id="8" name="正方形/長方形 7"/>
          <p:cNvSpPr/>
          <p:nvPr/>
        </p:nvSpPr>
        <p:spPr>
          <a:xfrm>
            <a:off x="3167590" y="4778516"/>
            <a:ext cx="3429000" cy="2031325"/>
          </a:xfrm>
          <a:prstGeom prst="rect">
            <a:avLst/>
          </a:prstGeom>
        </p:spPr>
        <p:txBody>
          <a:bodyPr>
            <a:spAutoFit/>
          </a:bodyPr>
          <a:lstStyle/>
          <a:p>
            <a:r>
              <a:rPr lang="ja-JP" altLang="en-US" dirty="0" smtClean="0"/>
              <a:t>イワオウギガニ</a:t>
            </a:r>
            <a:br>
              <a:rPr lang="ja-JP" altLang="en-US" dirty="0" smtClean="0"/>
            </a:br>
            <a:r>
              <a:rPr lang="ja-JP" altLang="en-US" dirty="0" smtClean="0"/>
              <a:t>沖縄のイノーで、ごく普通に観察できる。甲幅５</a:t>
            </a:r>
            <a:r>
              <a:rPr lang="en-US" altLang="ja-JP" dirty="0" smtClean="0"/>
              <a:t>cm</a:t>
            </a:r>
            <a:r>
              <a:rPr lang="ja-JP" altLang="en-US" dirty="0" smtClean="0"/>
              <a:t>ほどの中型のカニで、赤い目をしているのが特徴。動きは比較的ゆっくりで捕まえやすいが、はさむ力が強いので注意が必要。 </a:t>
            </a:r>
            <a:r>
              <a:rPr lang="ja-JP" altLang="en-US" dirty="0" err="1" smtClean="0"/>
              <a:t>。</a:t>
            </a:r>
            <a:endParaRPr lang="ja-JP" altLang="en-US" dirty="0"/>
          </a:p>
        </p:txBody>
      </p:sp>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rcRect l="32715" t="22003" r="11203" b="21915"/>
          <a:stretch>
            <a:fillRect/>
          </a:stretch>
        </p:blipFill>
        <p:spPr bwMode="auto">
          <a:xfrm>
            <a:off x="-1" y="6822250"/>
            <a:ext cx="2843935" cy="2132951"/>
          </a:xfrm>
          <a:prstGeom prst="rect">
            <a:avLst/>
          </a:prstGeom>
          <a:noFill/>
        </p:spPr>
      </p:pic>
      <p:sp>
        <p:nvSpPr>
          <p:cNvPr id="13" name="正方形/長方形 12"/>
          <p:cNvSpPr/>
          <p:nvPr/>
        </p:nvSpPr>
        <p:spPr>
          <a:xfrm>
            <a:off x="3122585" y="6867255"/>
            <a:ext cx="3429000" cy="2308324"/>
          </a:xfrm>
          <a:prstGeom prst="rect">
            <a:avLst/>
          </a:prstGeom>
        </p:spPr>
        <p:txBody>
          <a:bodyPr>
            <a:spAutoFit/>
          </a:bodyPr>
          <a:lstStyle/>
          <a:p>
            <a:pPr fontAlgn="base"/>
            <a:r>
              <a:rPr lang="ja-JP" altLang="en-US" dirty="0" smtClean="0"/>
              <a:t>ウモレオウギガニ</a:t>
            </a:r>
            <a:br>
              <a:rPr lang="ja-JP" altLang="en-US" dirty="0" smtClean="0"/>
            </a:br>
            <a:r>
              <a:rPr lang="ja-JP" altLang="en-US" dirty="0" smtClean="0"/>
              <a:t> 「世界最強の猛毒ガニ」ともいわれるカニ。「サキシトキシン」やフグ毒で知られる「テトロドトキシン」があり、甲羅からしみ出してくるという。毒は人体に入ると０・５ミリグラムの摂取で死に至るほどといわれている。</a:t>
            </a:r>
            <a:endParaRPr lang="ja-JP" altLang="en-US" dirty="0"/>
          </a:p>
        </p:txBody>
      </p:sp>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8" name="Picture 14" descr="イモガイヨコバサミの写真"/>
          <p:cNvPicPr>
            <a:picLocks noChangeAspect="1" noChangeArrowheads="1"/>
          </p:cNvPicPr>
          <p:nvPr/>
        </p:nvPicPr>
        <p:blipFill>
          <a:blip r:embed="rId5" cstate="print"/>
          <a:stretch>
            <a:fillRect/>
          </a:stretch>
        </p:blipFill>
        <p:spPr bwMode="auto">
          <a:xfrm>
            <a:off x="12575" y="71500"/>
            <a:ext cx="2880320" cy="2160240"/>
          </a:xfrm>
          <a:prstGeom prst="rect">
            <a:avLst/>
          </a:prstGeom>
          <a:noFill/>
        </p:spPr>
      </p:pic>
      <p:sp>
        <p:nvSpPr>
          <p:cNvPr id="17" name="正方形/長方形 16"/>
          <p:cNvSpPr/>
          <p:nvPr/>
        </p:nvSpPr>
        <p:spPr>
          <a:xfrm>
            <a:off x="3105345" y="-18510"/>
            <a:ext cx="3429000" cy="1754326"/>
          </a:xfrm>
          <a:prstGeom prst="rect">
            <a:avLst/>
          </a:prstGeom>
        </p:spPr>
        <p:txBody>
          <a:bodyPr>
            <a:spAutoFit/>
          </a:bodyPr>
          <a:lstStyle/>
          <a:p>
            <a:r>
              <a:rPr lang="ja-JP" altLang="en-US" u="sng" dirty="0" smtClean="0"/>
              <a:t>ヒメイワオウギガニ</a:t>
            </a:r>
            <a:endParaRPr lang="en-US" altLang="ja-JP" u="sng" dirty="0" smtClean="0"/>
          </a:p>
          <a:p>
            <a:r>
              <a:rPr lang="ja-JP" altLang="en-US" dirty="0" smtClean="0"/>
              <a:t>歩脚の横縞模様、青味がかった地色が特徴。サンゴ礁でごくふつうに見られる種。表面に短い毛が生えている。昼間、岩の上で海藻などをはさみでもって食べている</a:t>
            </a:r>
            <a:endParaRPr lang="ja-JP" altLang="en-US" dirty="0"/>
          </a:p>
        </p:txBody>
      </p:sp>
      <p:pic>
        <p:nvPicPr>
          <p:cNvPr id="12" name="Picture 14" descr="イモガイヨコバサミの写真"/>
          <p:cNvPicPr>
            <a:picLocks noChangeAspect="1" noChangeArrowheads="1"/>
          </p:cNvPicPr>
          <p:nvPr/>
        </p:nvPicPr>
        <p:blipFill>
          <a:blip r:embed="rId6" cstate="print"/>
          <a:srcRect l="29666" t="25691" r="34056" b="37210"/>
          <a:stretch>
            <a:fillRect/>
          </a:stretch>
        </p:blipFill>
        <p:spPr bwMode="auto">
          <a:xfrm>
            <a:off x="0" y="2276745"/>
            <a:ext cx="2933945" cy="2250250"/>
          </a:xfrm>
          <a:prstGeom prst="rect">
            <a:avLst/>
          </a:prstGeom>
          <a:noFill/>
        </p:spPr>
      </p:pic>
      <p:sp>
        <p:nvSpPr>
          <p:cNvPr id="14" name="正方形/長方形 13"/>
          <p:cNvSpPr/>
          <p:nvPr/>
        </p:nvSpPr>
        <p:spPr>
          <a:xfrm>
            <a:off x="3105345" y="2231740"/>
            <a:ext cx="3429000" cy="1477328"/>
          </a:xfrm>
          <a:prstGeom prst="rect">
            <a:avLst/>
          </a:prstGeom>
        </p:spPr>
        <p:txBody>
          <a:bodyPr>
            <a:spAutoFit/>
          </a:bodyPr>
          <a:lstStyle/>
          <a:p>
            <a:r>
              <a:rPr lang="ja-JP" altLang="en-US" dirty="0" smtClean="0"/>
              <a:t>カノコオウギガニ</a:t>
            </a:r>
            <a:endParaRPr lang="en-US" altLang="ja-JP" dirty="0" smtClean="0"/>
          </a:p>
          <a:p>
            <a:r>
              <a:rPr lang="ja-JP" altLang="en-US" dirty="0" smtClean="0"/>
              <a:t>沖縄の潮間帯で岩の下などにみられる。背中がでこぼこしており、目が赤色。 歩脚に毛とトゲがみられる。</a:t>
            </a:r>
            <a:endParaRPr lang="ja-JP"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rcRect l="22085" t="34274" r="29196" b="17411"/>
          <a:stretch>
            <a:fillRect/>
          </a:stretch>
        </p:blipFill>
        <p:spPr bwMode="auto">
          <a:xfrm>
            <a:off x="0" y="4571999"/>
            <a:ext cx="2843935" cy="2115235"/>
          </a:xfrm>
          <a:prstGeom prst="rect">
            <a:avLst/>
          </a:prstGeom>
          <a:noFill/>
        </p:spPr>
      </p:pic>
      <p:sp>
        <p:nvSpPr>
          <p:cNvPr id="8" name="正方形/長方形 7"/>
          <p:cNvSpPr/>
          <p:nvPr/>
        </p:nvSpPr>
        <p:spPr>
          <a:xfrm>
            <a:off x="3167590" y="4481990"/>
            <a:ext cx="3591780" cy="2308324"/>
          </a:xfrm>
          <a:prstGeom prst="rect">
            <a:avLst/>
          </a:prstGeom>
        </p:spPr>
        <p:txBody>
          <a:bodyPr wrap="square">
            <a:spAutoFit/>
          </a:bodyPr>
          <a:lstStyle/>
          <a:p>
            <a:r>
              <a:rPr lang="ja-JP" altLang="en-US" dirty="0" smtClean="0"/>
              <a:t>テッポウエビ</a:t>
            </a:r>
            <a:r>
              <a:rPr lang="ja-JP" altLang="en-US" dirty="0" smtClean="0"/>
              <a:t/>
            </a:r>
            <a:br>
              <a:rPr lang="ja-JP" altLang="en-US" dirty="0" smtClean="0"/>
            </a:br>
            <a:r>
              <a:rPr lang="en-US" altLang="ja-JP" dirty="0" smtClean="0"/>
              <a:t>10</a:t>
            </a:r>
            <a:r>
              <a:rPr lang="ja-JP" altLang="en-US" dirty="0" smtClean="0"/>
              <a:t>本ある歩脚のうち、一番前の第</a:t>
            </a:r>
            <a:r>
              <a:rPr lang="en-US" altLang="ja-JP" dirty="0" smtClean="0"/>
              <a:t>1</a:t>
            </a:r>
            <a:r>
              <a:rPr lang="ja-JP" altLang="en-US" dirty="0" smtClean="0"/>
              <a:t>歩脚が大きな</a:t>
            </a:r>
            <a:r>
              <a:rPr lang="ja-JP" altLang="en-US" dirty="0" smtClean="0">
                <a:hlinkClick r:id="rId3" tooltip="はさみ (動物)"/>
              </a:rPr>
              <a:t>鋏脚</a:t>
            </a:r>
            <a:r>
              <a:rPr lang="ja-JP" altLang="en-US" dirty="0" smtClean="0"/>
              <a:t>に変化している。さらにこの鋏脚は左右で大きさや形が違い、どちらか片方の鋏脚が太くなっている。この太い方のはさみ</a:t>
            </a:r>
            <a:r>
              <a:rPr lang="ja-JP" altLang="en-US" dirty="0" smtClean="0"/>
              <a:t>をかち合わせ</a:t>
            </a:r>
            <a:r>
              <a:rPr lang="ja-JP" altLang="en-US" dirty="0" smtClean="0"/>
              <a:t>、「パチン</a:t>
            </a:r>
            <a:r>
              <a:rPr lang="en-US" altLang="ja-JP" dirty="0" smtClean="0"/>
              <a:t>!</a:t>
            </a:r>
            <a:r>
              <a:rPr lang="ja-JP" altLang="en-US" dirty="0" smtClean="0"/>
              <a:t>」という破裂音を</a:t>
            </a:r>
            <a:r>
              <a:rPr lang="ja-JP" altLang="en-US" dirty="0" smtClean="0"/>
              <a:t>出す。</a:t>
            </a:r>
            <a:endParaRPr lang="ja-JP" altLang="en-US" dirty="0"/>
          </a:p>
        </p:txBody>
      </p:sp>
      <p:pic>
        <p:nvPicPr>
          <p:cNvPr id="11266" name="Picture 2" descr="https://1023world.net/ypark/anomura/alpha.png"/>
          <p:cNvPicPr>
            <a:picLocks noChangeAspect="1" noChangeArrowheads="1"/>
          </p:cNvPicPr>
          <p:nvPr/>
        </p:nvPicPr>
        <p:blipFill>
          <a:blip r:embed="rId4"/>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4"/>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4"/>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5" cstate="print"/>
          <a:srcRect t="23210" r="30067" b="13820"/>
          <a:stretch>
            <a:fillRect/>
          </a:stretch>
        </p:blipFill>
        <p:spPr bwMode="auto">
          <a:xfrm>
            <a:off x="-1" y="6777244"/>
            <a:ext cx="2998853" cy="2025226"/>
          </a:xfrm>
          <a:prstGeom prst="rect">
            <a:avLst/>
          </a:prstGeom>
          <a:noFill/>
        </p:spPr>
      </p:pic>
      <p:sp>
        <p:nvSpPr>
          <p:cNvPr id="13" name="正方形/長方形 12"/>
          <p:cNvSpPr/>
          <p:nvPr/>
        </p:nvSpPr>
        <p:spPr>
          <a:xfrm>
            <a:off x="3122585" y="6867255"/>
            <a:ext cx="3429000" cy="2031325"/>
          </a:xfrm>
          <a:prstGeom prst="rect">
            <a:avLst/>
          </a:prstGeom>
        </p:spPr>
        <p:txBody>
          <a:bodyPr>
            <a:spAutoFit/>
          </a:bodyPr>
          <a:lstStyle/>
          <a:p>
            <a:pPr fontAlgn="base"/>
            <a:r>
              <a:rPr lang="ja-JP" altLang="en-US" dirty="0" smtClean="0"/>
              <a:t>フトユビシャコ</a:t>
            </a:r>
            <a:endParaRPr lang="en-US" altLang="ja-JP" dirty="0" smtClean="0"/>
          </a:p>
          <a:p>
            <a:pPr fontAlgn="base"/>
            <a:r>
              <a:rPr lang="ja-JP" altLang="en-US" dirty="0" smtClean="0"/>
              <a:t>潮だまりの</a:t>
            </a:r>
            <a:r>
              <a:rPr lang="ja-JP" altLang="en-US" dirty="0" smtClean="0"/>
              <a:t>中をすばやく泳ぐ</a:t>
            </a:r>
            <a:r>
              <a:rPr lang="ja-JP" altLang="en-US" dirty="0" smtClean="0"/>
              <a:t>。指</a:t>
            </a:r>
            <a:r>
              <a:rPr lang="ja-JP" altLang="en-US" dirty="0" smtClean="0"/>
              <a:t>節の基部が丸く膨れており、それでパチンという大きな音を出す。一様に黄緑褐色のものが多いが、複雑な斑紋</a:t>
            </a:r>
            <a:r>
              <a:rPr lang="en-US" altLang="ja-JP" dirty="0" smtClean="0"/>
              <a:t>(</a:t>
            </a:r>
            <a:r>
              <a:rPr lang="ja-JP" altLang="en-US" dirty="0" smtClean="0"/>
              <a:t>はんもん</a:t>
            </a:r>
            <a:r>
              <a:rPr lang="en-US" altLang="ja-JP" dirty="0" smtClean="0"/>
              <a:t>)</a:t>
            </a:r>
            <a:r>
              <a:rPr lang="ja-JP" altLang="en-US" dirty="0" smtClean="0"/>
              <a:t>をもつものもいる。</a:t>
            </a:r>
            <a:endParaRPr lang="ja-JP" altLang="en-US" dirty="0"/>
          </a:p>
        </p:txBody>
      </p:sp>
      <p:pic>
        <p:nvPicPr>
          <p:cNvPr id="11276" name="Picture 12" descr="https://1023world.net/ypark/anomura/alpha.png"/>
          <p:cNvPicPr>
            <a:picLocks noChangeAspect="1" noChangeArrowheads="1"/>
          </p:cNvPicPr>
          <p:nvPr/>
        </p:nvPicPr>
        <p:blipFill>
          <a:blip r:embed="rId4"/>
          <a:srcRect/>
          <a:stretch>
            <a:fillRect/>
          </a:stretch>
        </p:blipFill>
        <p:spPr bwMode="auto">
          <a:xfrm>
            <a:off x="155575" y="-136525"/>
            <a:ext cx="7938" cy="7937"/>
          </a:xfrm>
          <a:prstGeom prst="rect">
            <a:avLst/>
          </a:prstGeom>
          <a:noFill/>
        </p:spPr>
      </p:pic>
      <p:pic>
        <p:nvPicPr>
          <p:cNvPr id="11278" name="Picture 14" descr="イモガイヨコバサミの写真"/>
          <p:cNvPicPr>
            <a:picLocks noChangeAspect="1" noChangeArrowheads="1"/>
          </p:cNvPicPr>
          <p:nvPr/>
        </p:nvPicPr>
        <p:blipFill>
          <a:blip r:embed="rId6" cstate="print"/>
          <a:srcRect l="21738" t="12500" r="11075" b="22917"/>
          <a:stretch>
            <a:fillRect/>
          </a:stretch>
        </p:blipFill>
        <p:spPr bwMode="auto">
          <a:xfrm>
            <a:off x="0" y="1"/>
            <a:ext cx="2933945" cy="2115170"/>
          </a:xfrm>
          <a:prstGeom prst="rect">
            <a:avLst/>
          </a:prstGeom>
          <a:noFill/>
        </p:spPr>
      </p:pic>
      <p:sp>
        <p:nvSpPr>
          <p:cNvPr id="17" name="正方形/長方形 16"/>
          <p:cNvSpPr/>
          <p:nvPr/>
        </p:nvSpPr>
        <p:spPr>
          <a:xfrm>
            <a:off x="3105345" y="-18510"/>
            <a:ext cx="3429000" cy="1754326"/>
          </a:xfrm>
          <a:prstGeom prst="rect">
            <a:avLst/>
          </a:prstGeom>
        </p:spPr>
        <p:txBody>
          <a:bodyPr>
            <a:spAutoFit/>
          </a:bodyPr>
          <a:lstStyle/>
          <a:p>
            <a:r>
              <a:rPr lang="ja-JP" altLang="en-US" u="sng" dirty="0" smtClean="0"/>
              <a:t>ケブカガニ</a:t>
            </a:r>
            <a:r>
              <a:rPr lang="ja-JP" altLang="en-US" u="sng" dirty="0" smtClean="0"/>
              <a:t>ガニ</a:t>
            </a:r>
            <a:endParaRPr lang="en-US" altLang="ja-JP" u="sng" dirty="0" smtClean="0"/>
          </a:p>
          <a:p>
            <a:r>
              <a:rPr lang="ja-JP" altLang="en-US" dirty="0" smtClean="0"/>
              <a:t>サンゴ礁の</a:t>
            </a:r>
            <a:r>
              <a:rPr lang="ja-JP" altLang="en-US" dirty="0" smtClean="0"/>
              <a:t>干潟にすむ</a:t>
            </a:r>
            <a:r>
              <a:rPr lang="ja-JP" altLang="en-US" dirty="0" smtClean="0"/>
              <a:t>。全身が長い毛におおわれており、他のカニと区別できる。 </a:t>
            </a:r>
            <a:r>
              <a:rPr lang="ja-JP" altLang="en-US" dirty="0" smtClean="0"/>
              <a:t>各個体</a:t>
            </a:r>
            <a:r>
              <a:rPr lang="ja-JP" altLang="en-US" dirty="0" smtClean="0"/>
              <a:t>で気に入った巣穴があるようで、そこに戻る習性があるといわれている。</a:t>
            </a:r>
            <a:endParaRPr lang="ja-JP" altLang="en-US" dirty="0"/>
          </a:p>
        </p:txBody>
      </p:sp>
      <p:pic>
        <p:nvPicPr>
          <p:cNvPr id="12" name="Picture 14" descr="イモガイヨコバサミの写真"/>
          <p:cNvPicPr>
            <a:picLocks noChangeAspect="1" noChangeArrowheads="1"/>
          </p:cNvPicPr>
          <p:nvPr/>
        </p:nvPicPr>
        <p:blipFill>
          <a:blip r:embed="rId7" cstate="print"/>
          <a:srcRect l="17167" t="11140" r="19941" b="21366"/>
          <a:stretch>
            <a:fillRect/>
          </a:stretch>
        </p:blipFill>
        <p:spPr bwMode="auto">
          <a:xfrm>
            <a:off x="0" y="2186735"/>
            <a:ext cx="2888940" cy="2325244"/>
          </a:xfrm>
          <a:prstGeom prst="rect">
            <a:avLst/>
          </a:prstGeom>
          <a:noFill/>
        </p:spPr>
      </p:pic>
      <p:sp>
        <p:nvSpPr>
          <p:cNvPr id="14" name="正方形/長方形 13"/>
          <p:cNvSpPr/>
          <p:nvPr/>
        </p:nvSpPr>
        <p:spPr>
          <a:xfrm>
            <a:off x="3105345" y="2231740"/>
            <a:ext cx="3429000" cy="923330"/>
          </a:xfrm>
          <a:prstGeom prst="rect">
            <a:avLst/>
          </a:prstGeom>
        </p:spPr>
        <p:txBody>
          <a:bodyPr>
            <a:spAutoFit/>
          </a:bodyPr>
          <a:lstStyle/>
          <a:p>
            <a:r>
              <a:rPr lang="ja-JP" altLang="en-US" dirty="0" smtClean="0"/>
              <a:t>イソクズガニ</a:t>
            </a:r>
            <a:endParaRPr lang="en-US" altLang="ja-JP" dirty="0" smtClean="0"/>
          </a:p>
          <a:p>
            <a:r>
              <a:rPr lang="ja-JP" altLang="en-US" dirty="0" smtClean="0"/>
              <a:t>背中に海藻などを付けて身を隠す</a:t>
            </a:r>
            <a:r>
              <a:rPr lang="ja-JP" altLang="en-US" dirty="0" smtClean="0"/>
              <a:t>カニ、</a:t>
            </a:r>
            <a:endParaRPr lang="ja-JP"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tretch>
            <a:fillRect/>
          </a:stretch>
        </p:blipFill>
        <p:spPr bwMode="auto">
          <a:xfrm>
            <a:off x="0" y="40012"/>
            <a:ext cx="2888940" cy="2166705"/>
          </a:xfrm>
          <a:prstGeom prst="rect">
            <a:avLst/>
          </a:prstGeom>
          <a:noFill/>
        </p:spPr>
      </p:pic>
      <p:sp>
        <p:nvSpPr>
          <p:cNvPr id="8" name="正方形/長方形 7"/>
          <p:cNvSpPr/>
          <p:nvPr/>
        </p:nvSpPr>
        <p:spPr>
          <a:xfrm>
            <a:off x="3158970" y="206515"/>
            <a:ext cx="3429000" cy="1200329"/>
          </a:xfrm>
          <a:prstGeom prst="rect">
            <a:avLst/>
          </a:prstGeom>
        </p:spPr>
        <p:txBody>
          <a:bodyPr>
            <a:spAutoFit/>
          </a:bodyPr>
          <a:lstStyle/>
          <a:p>
            <a:r>
              <a:rPr lang="ja-JP" altLang="en-US" dirty="0" smtClean="0"/>
              <a:t>ウデフリクモヒトデ</a:t>
            </a:r>
            <a:endParaRPr lang="en-US" altLang="ja-JP" dirty="0" smtClean="0"/>
          </a:p>
          <a:p>
            <a:r>
              <a:rPr lang="ja-JP" altLang="en-US" dirty="0" smtClean="0"/>
              <a:t>その名のとうり腕を振ってプランクトンなどの餌をとります。</a:t>
            </a:r>
            <a:endParaRPr lang="en-US" altLang="ja-JP" dirty="0" smtClean="0"/>
          </a:p>
          <a:p>
            <a:endParaRPr lang="ja-JP" altLang="en-US" dirty="0"/>
          </a:p>
        </p:txBody>
      </p:sp>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tretch>
            <a:fillRect/>
          </a:stretch>
        </p:blipFill>
        <p:spPr bwMode="auto">
          <a:xfrm>
            <a:off x="0" y="2385080"/>
            <a:ext cx="2888940" cy="2166705"/>
          </a:xfrm>
          <a:prstGeom prst="rect">
            <a:avLst/>
          </a:prstGeom>
          <a:noFill/>
        </p:spPr>
      </p:pic>
      <p:sp>
        <p:nvSpPr>
          <p:cNvPr id="13" name="正方形/長方形 12"/>
          <p:cNvSpPr/>
          <p:nvPr/>
        </p:nvSpPr>
        <p:spPr>
          <a:xfrm>
            <a:off x="3113965" y="2321750"/>
            <a:ext cx="3429000" cy="1200329"/>
          </a:xfrm>
          <a:prstGeom prst="rect">
            <a:avLst/>
          </a:prstGeom>
        </p:spPr>
        <p:txBody>
          <a:bodyPr>
            <a:spAutoFit/>
          </a:bodyPr>
          <a:lstStyle/>
          <a:p>
            <a:r>
              <a:rPr lang="ja-JP" altLang="en-US" dirty="0" smtClean="0"/>
              <a:t>ヒザラガイ</a:t>
            </a:r>
            <a:endParaRPr lang="en-US" altLang="ja-JP" dirty="0" smtClean="0"/>
          </a:p>
          <a:p>
            <a:r>
              <a:rPr lang="ja-JP" altLang="en-US" dirty="0" smtClean="0"/>
              <a:t>背中に鎧状のウロコを持つ貝</a:t>
            </a:r>
            <a:endParaRPr lang="en-US" altLang="ja-JP" dirty="0" smtClean="0"/>
          </a:p>
          <a:p>
            <a:r>
              <a:rPr lang="ja-JP" altLang="en-US" dirty="0" smtClean="0"/>
              <a:t>圧力鍋で煮て食す。</a:t>
            </a:r>
            <a:endParaRPr lang="en-US" altLang="ja-JP" dirty="0" smtClean="0"/>
          </a:p>
          <a:p>
            <a:endParaRPr lang="ja-JP" altLang="en-US" dirty="0"/>
          </a:p>
        </p:txBody>
      </p:sp>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8" name="Picture 14" descr="イモガイヨコバサミの写真"/>
          <p:cNvPicPr>
            <a:picLocks noChangeAspect="1" noChangeArrowheads="1"/>
          </p:cNvPicPr>
          <p:nvPr/>
        </p:nvPicPr>
        <p:blipFill>
          <a:blip r:embed="rId5" cstate="print"/>
          <a:stretch>
            <a:fillRect/>
          </a:stretch>
        </p:blipFill>
        <p:spPr bwMode="auto">
          <a:xfrm>
            <a:off x="12575" y="4662010"/>
            <a:ext cx="2880319" cy="2160240"/>
          </a:xfrm>
          <a:prstGeom prst="rect">
            <a:avLst/>
          </a:prstGeom>
          <a:noFill/>
        </p:spPr>
      </p:pic>
      <p:sp>
        <p:nvSpPr>
          <p:cNvPr id="17" name="正方形/長方形 16"/>
          <p:cNvSpPr/>
          <p:nvPr/>
        </p:nvSpPr>
        <p:spPr>
          <a:xfrm>
            <a:off x="3105345" y="4572000"/>
            <a:ext cx="3429000" cy="923330"/>
          </a:xfrm>
          <a:prstGeom prst="rect">
            <a:avLst/>
          </a:prstGeom>
        </p:spPr>
        <p:txBody>
          <a:bodyPr>
            <a:spAutoFit/>
          </a:bodyPr>
          <a:lstStyle/>
          <a:p>
            <a:r>
              <a:rPr lang="ja-JP" altLang="en-US" dirty="0" smtClean="0"/>
              <a:t>ニセクロナマコ（子供）</a:t>
            </a:r>
            <a:endParaRPr lang="en-US" altLang="ja-JP" dirty="0" smtClean="0"/>
          </a:p>
          <a:p>
            <a:r>
              <a:rPr lang="ja-JP" altLang="en-US" dirty="0" smtClean="0"/>
              <a:t>小さいうちは浅瀬の</a:t>
            </a:r>
            <a:r>
              <a:rPr lang="ja-JP" altLang="en-US" smtClean="0"/>
              <a:t>石の下で</a:t>
            </a:r>
            <a:r>
              <a:rPr lang="ja-JP" altLang="en-US" dirty="0" smtClean="0"/>
              <a:t>暮らす。</a:t>
            </a:r>
            <a:endParaRPr lang="ja-JP" altLang="en-US" dirty="0"/>
          </a:p>
        </p:txBody>
      </p:sp>
      <p:pic>
        <p:nvPicPr>
          <p:cNvPr id="12" name="Picture 14" descr="イモガイヨコバサミの写真"/>
          <p:cNvPicPr>
            <a:picLocks noChangeAspect="1" noChangeArrowheads="1"/>
          </p:cNvPicPr>
          <p:nvPr/>
        </p:nvPicPr>
        <p:blipFill>
          <a:blip r:embed="rId6" cstate="print"/>
          <a:stretch>
            <a:fillRect/>
          </a:stretch>
        </p:blipFill>
        <p:spPr bwMode="auto">
          <a:xfrm>
            <a:off x="0" y="6891330"/>
            <a:ext cx="2911452" cy="2183589"/>
          </a:xfrm>
          <a:prstGeom prst="rect">
            <a:avLst/>
          </a:prstGeom>
          <a:noFill/>
        </p:spPr>
      </p:pic>
      <p:sp>
        <p:nvSpPr>
          <p:cNvPr id="14" name="正方形/長方形 13"/>
          <p:cNvSpPr/>
          <p:nvPr/>
        </p:nvSpPr>
        <p:spPr>
          <a:xfrm>
            <a:off x="3105345" y="6777245"/>
            <a:ext cx="3429000" cy="1477328"/>
          </a:xfrm>
          <a:prstGeom prst="rect">
            <a:avLst/>
          </a:prstGeom>
        </p:spPr>
        <p:txBody>
          <a:bodyPr>
            <a:spAutoFit/>
          </a:bodyPr>
          <a:lstStyle/>
          <a:p>
            <a:r>
              <a:rPr lang="ja-JP" altLang="en-US" dirty="0" smtClean="0"/>
              <a:t>コウダカカラマツガイ</a:t>
            </a:r>
            <a:endParaRPr lang="en-US" altLang="ja-JP" dirty="0" smtClean="0"/>
          </a:p>
          <a:p>
            <a:r>
              <a:rPr lang="ja-JP" altLang="en-US" dirty="0" smtClean="0"/>
              <a:t>家をもつ貝、右の白い円形が定位置左に移動して藻等を食べて終わったらまた定位置に戻る習性がある。</a:t>
            </a:r>
            <a:endParaRPr lang="ja-JP"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tretch>
            <a:fillRect/>
          </a:stretch>
        </p:blipFill>
        <p:spPr bwMode="auto">
          <a:xfrm>
            <a:off x="0" y="40012"/>
            <a:ext cx="2888940" cy="2166705"/>
          </a:xfrm>
          <a:prstGeom prst="rect">
            <a:avLst/>
          </a:prstGeom>
          <a:noFill/>
        </p:spPr>
      </p:pic>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rcRect l="28041" t="30471" r="21234" b="14947"/>
          <a:stretch>
            <a:fillRect/>
          </a:stretch>
        </p:blipFill>
        <p:spPr bwMode="auto">
          <a:xfrm>
            <a:off x="3429000" y="26495"/>
            <a:ext cx="2880320" cy="2324469"/>
          </a:xfrm>
          <a:prstGeom prst="rect">
            <a:avLst/>
          </a:prstGeom>
          <a:noFill/>
        </p:spPr>
      </p:pic>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sp>
        <p:nvSpPr>
          <p:cNvPr id="20" name="テキスト ボックス 19"/>
          <p:cNvSpPr txBox="1"/>
          <p:nvPr/>
        </p:nvSpPr>
        <p:spPr>
          <a:xfrm>
            <a:off x="2933945" y="116505"/>
            <a:ext cx="430887" cy="1366721"/>
          </a:xfrm>
          <a:prstGeom prst="rect">
            <a:avLst/>
          </a:prstGeom>
          <a:noFill/>
        </p:spPr>
        <p:txBody>
          <a:bodyPr vert="eaVert" wrap="none" rtlCol="0">
            <a:spAutoFit/>
          </a:bodyPr>
          <a:lstStyle/>
          <a:p>
            <a:r>
              <a:rPr kumimoji="1" lang="ja-JP" altLang="en-US" sz="1600" dirty="0" smtClean="0"/>
              <a:t>クリイロナマ</a:t>
            </a:r>
            <a:r>
              <a:rPr kumimoji="1" lang="ja-JP" altLang="en-US" sz="1600" dirty="0" err="1" smtClean="0"/>
              <a:t>こ</a:t>
            </a:r>
            <a:endParaRPr kumimoji="1" lang="ja-JP" altLang="en-US" sz="1600" dirty="0"/>
          </a:p>
        </p:txBody>
      </p:sp>
      <p:sp>
        <p:nvSpPr>
          <p:cNvPr id="21" name="テキスト ボックス 20"/>
          <p:cNvSpPr txBox="1"/>
          <p:nvPr/>
        </p:nvSpPr>
        <p:spPr>
          <a:xfrm>
            <a:off x="6354325" y="116505"/>
            <a:ext cx="430887" cy="1522212"/>
          </a:xfrm>
          <a:prstGeom prst="rect">
            <a:avLst/>
          </a:prstGeom>
          <a:noFill/>
        </p:spPr>
        <p:txBody>
          <a:bodyPr vert="eaVert" wrap="none" rtlCol="0">
            <a:spAutoFit/>
          </a:bodyPr>
          <a:lstStyle/>
          <a:p>
            <a:r>
              <a:rPr kumimoji="1" lang="ja-JP" altLang="en-US" sz="1600" dirty="0" smtClean="0"/>
              <a:t>ッルリスズメダ</a:t>
            </a:r>
            <a:r>
              <a:rPr kumimoji="1" lang="ja-JP" altLang="en-US" sz="1600" dirty="0" err="1" smtClean="0"/>
              <a:t>い</a:t>
            </a:r>
            <a:endParaRPr kumimoji="1" lang="ja-JP" altLang="en-US" sz="1600" dirty="0"/>
          </a:p>
        </p:txBody>
      </p:sp>
      <p:pic>
        <p:nvPicPr>
          <p:cNvPr id="22" name="Picture 2" descr="スベスベサンゴヤドカリの写真"/>
          <p:cNvPicPr>
            <a:picLocks noChangeAspect="1" noChangeArrowheads="1"/>
          </p:cNvPicPr>
          <p:nvPr/>
        </p:nvPicPr>
        <p:blipFill>
          <a:blip r:embed="rId5" cstate="print"/>
          <a:srcRect l="36048" t="47125" r="39794" b="27628"/>
          <a:stretch>
            <a:fillRect/>
          </a:stretch>
        </p:blipFill>
        <p:spPr bwMode="auto">
          <a:xfrm>
            <a:off x="0" y="2276745"/>
            <a:ext cx="2928429" cy="2295255"/>
          </a:xfrm>
          <a:prstGeom prst="rect">
            <a:avLst/>
          </a:prstGeom>
          <a:noFill/>
        </p:spPr>
      </p:pic>
      <p:pic>
        <p:nvPicPr>
          <p:cNvPr id="23" name="Picture 8" descr="ツマジロサンゴヤドカリの写真"/>
          <p:cNvPicPr>
            <a:picLocks noChangeAspect="1" noChangeArrowheads="1"/>
          </p:cNvPicPr>
          <p:nvPr/>
        </p:nvPicPr>
        <p:blipFill>
          <a:blip r:embed="rId6" cstate="print"/>
          <a:stretch>
            <a:fillRect/>
          </a:stretch>
        </p:blipFill>
        <p:spPr bwMode="auto">
          <a:xfrm>
            <a:off x="3392615" y="2366755"/>
            <a:ext cx="2888940" cy="2166705"/>
          </a:xfrm>
          <a:prstGeom prst="rect">
            <a:avLst/>
          </a:prstGeom>
          <a:noFill/>
        </p:spPr>
      </p:pic>
      <p:sp>
        <p:nvSpPr>
          <p:cNvPr id="24" name="テキスト ボックス 23"/>
          <p:cNvSpPr txBox="1"/>
          <p:nvPr/>
        </p:nvSpPr>
        <p:spPr>
          <a:xfrm>
            <a:off x="2942565" y="2463230"/>
            <a:ext cx="430887" cy="1557478"/>
          </a:xfrm>
          <a:prstGeom prst="rect">
            <a:avLst/>
          </a:prstGeom>
          <a:noFill/>
        </p:spPr>
        <p:txBody>
          <a:bodyPr vert="eaVert" wrap="none" rtlCol="0">
            <a:spAutoFit/>
          </a:bodyPr>
          <a:lstStyle/>
          <a:p>
            <a:r>
              <a:rPr kumimoji="1" lang="ja-JP" altLang="en-US" sz="1600" dirty="0" smtClean="0"/>
              <a:t>レモンスズメダイ</a:t>
            </a:r>
            <a:endParaRPr kumimoji="1" lang="ja-JP" altLang="en-US" sz="1600" dirty="0"/>
          </a:p>
        </p:txBody>
      </p:sp>
      <p:sp>
        <p:nvSpPr>
          <p:cNvPr id="25" name="テキスト ボックス 24"/>
          <p:cNvSpPr txBox="1"/>
          <p:nvPr/>
        </p:nvSpPr>
        <p:spPr>
          <a:xfrm>
            <a:off x="6362945" y="2463230"/>
            <a:ext cx="430887" cy="1195199"/>
          </a:xfrm>
          <a:prstGeom prst="rect">
            <a:avLst/>
          </a:prstGeom>
          <a:noFill/>
        </p:spPr>
        <p:txBody>
          <a:bodyPr vert="eaVert" wrap="none" rtlCol="0">
            <a:spAutoFit/>
          </a:bodyPr>
          <a:lstStyle/>
          <a:p>
            <a:r>
              <a:rPr kumimoji="1" lang="ja-JP" altLang="en-US" sz="1600" dirty="0" smtClean="0"/>
              <a:t>イソアワモチ</a:t>
            </a:r>
            <a:endParaRPr kumimoji="1" lang="ja-JP" altLang="en-US" sz="1600" dirty="0"/>
          </a:p>
        </p:txBody>
      </p:sp>
      <p:pic>
        <p:nvPicPr>
          <p:cNvPr id="26" name="Picture 2" descr="スベスベサンゴヤドカリの写真"/>
          <p:cNvPicPr>
            <a:picLocks noChangeAspect="1" noChangeArrowheads="1"/>
          </p:cNvPicPr>
          <p:nvPr/>
        </p:nvPicPr>
        <p:blipFill>
          <a:blip r:embed="rId7" cstate="print"/>
          <a:srcRect l="23368" t="24003" r="19863" b="19104"/>
          <a:stretch>
            <a:fillRect/>
          </a:stretch>
        </p:blipFill>
        <p:spPr bwMode="auto">
          <a:xfrm>
            <a:off x="0" y="4707014"/>
            <a:ext cx="2933945" cy="2205246"/>
          </a:xfrm>
          <a:prstGeom prst="rect">
            <a:avLst/>
          </a:prstGeom>
          <a:noFill/>
        </p:spPr>
      </p:pic>
      <p:pic>
        <p:nvPicPr>
          <p:cNvPr id="27" name="Picture 8" descr="ツマジロサンゴヤドカリの写真"/>
          <p:cNvPicPr>
            <a:picLocks noChangeAspect="1" noChangeArrowheads="1"/>
          </p:cNvPicPr>
          <p:nvPr/>
        </p:nvPicPr>
        <p:blipFill>
          <a:blip r:embed="rId8" cstate="print"/>
          <a:stretch>
            <a:fillRect/>
          </a:stretch>
        </p:blipFill>
        <p:spPr bwMode="auto">
          <a:xfrm>
            <a:off x="3392615" y="4662010"/>
            <a:ext cx="2888940" cy="2166705"/>
          </a:xfrm>
          <a:prstGeom prst="rect">
            <a:avLst/>
          </a:prstGeom>
          <a:noFill/>
        </p:spPr>
      </p:pic>
      <p:sp>
        <p:nvSpPr>
          <p:cNvPr id="28" name="テキスト ボックス 27"/>
          <p:cNvSpPr txBox="1"/>
          <p:nvPr/>
        </p:nvSpPr>
        <p:spPr>
          <a:xfrm>
            <a:off x="2942565" y="4758485"/>
            <a:ext cx="430887" cy="1894108"/>
          </a:xfrm>
          <a:prstGeom prst="rect">
            <a:avLst/>
          </a:prstGeom>
          <a:noFill/>
        </p:spPr>
        <p:txBody>
          <a:bodyPr vert="eaVert" wrap="none" rtlCol="0">
            <a:spAutoFit/>
          </a:bodyPr>
          <a:lstStyle/>
          <a:p>
            <a:r>
              <a:rPr kumimoji="1" lang="ja-JP" altLang="en-US" sz="1600" dirty="0" smtClean="0"/>
              <a:t>ムラサキクルマナマコ</a:t>
            </a:r>
            <a:endParaRPr kumimoji="1" lang="ja-JP" altLang="en-US" sz="1600" dirty="0"/>
          </a:p>
        </p:txBody>
      </p:sp>
      <p:sp>
        <p:nvSpPr>
          <p:cNvPr id="29" name="テキスト ボックス 28"/>
          <p:cNvSpPr txBox="1"/>
          <p:nvPr/>
        </p:nvSpPr>
        <p:spPr>
          <a:xfrm>
            <a:off x="6362945" y="4758485"/>
            <a:ext cx="430887" cy="526747"/>
          </a:xfrm>
          <a:prstGeom prst="rect">
            <a:avLst/>
          </a:prstGeom>
          <a:noFill/>
        </p:spPr>
        <p:txBody>
          <a:bodyPr vert="eaVert" wrap="none" rtlCol="0">
            <a:spAutoFit/>
          </a:bodyPr>
          <a:lstStyle/>
          <a:p>
            <a:r>
              <a:rPr kumimoji="1" lang="ja-JP" altLang="en-US" sz="1600" dirty="0" smtClean="0"/>
              <a:t>ｳﾂﾎﾞ</a:t>
            </a:r>
            <a:endParaRPr kumimoji="1" lang="ja-JP" altLang="en-US" sz="1600" dirty="0"/>
          </a:p>
        </p:txBody>
      </p:sp>
      <p:pic>
        <p:nvPicPr>
          <p:cNvPr id="30" name="Picture 2" descr="スベスベサンゴヤドカリの写真"/>
          <p:cNvPicPr>
            <a:picLocks noChangeAspect="1" noChangeArrowheads="1"/>
          </p:cNvPicPr>
          <p:nvPr/>
        </p:nvPicPr>
        <p:blipFill>
          <a:blip r:embed="rId9" cstate="print"/>
          <a:stretch>
            <a:fillRect/>
          </a:stretch>
        </p:blipFill>
        <p:spPr bwMode="auto">
          <a:xfrm>
            <a:off x="8620" y="6950800"/>
            <a:ext cx="2888940" cy="2166705"/>
          </a:xfrm>
          <a:prstGeom prst="rect">
            <a:avLst/>
          </a:prstGeom>
          <a:noFill/>
        </p:spPr>
      </p:pic>
      <p:pic>
        <p:nvPicPr>
          <p:cNvPr id="31" name="Picture 8" descr="ツマジロサンゴヤドカリの写真"/>
          <p:cNvPicPr>
            <a:picLocks noChangeAspect="1" noChangeArrowheads="1"/>
          </p:cNvPicPr>
          <p:nvPr/>
        </p:nvPicPr>
        <p:blipFill>
          <a:blip r:embed="rId10" cstate="print"/>
          <a:stretch>
            <a:fillRect/>
          </a:stretch>
        </p:blipFill>
        <p:spPr bwMode="auto">
          <a:xfrm>
            <a:off x="3392615" y="6930818"/>
            <a:ext cx="2888940" cy="2166705"/>
          </a:xfrm>
          <a:prstGeom prst="rect">
            <a:avLst/>
          </a:prstGeom>
          <a:noFill/>
        </p:spPr>
      </p:pic>
      <p:sp>
        <p:nvSpPr>
          <p:cNvPr id="32" name="テキスト ボックス 31"/>
          <p:cNvSpPr txBox="1"/>
          <p:nvPr/>
        </p:nvSpPr>
        <p:spPr>
          <a:xfrm>
            <a:off x="2942565" y="7027293"/>
            <a:ext cx="430887" cy="821700"/>
          </a:xfrm>
          <a:prstGeom prst="rect">
            <a:avLst/>
          </a:prstGeom>
          <a:noFill/>
        </p:spPr>
        <p:txBody>
          <a:bodyPr vert="eaVert" wrap="none" rtlCol="0">
            <a:spAutoFit/>
          </a:bodyPr>
          <a:lstStyle/>
          <a:p>
            <a:r>
              <a:rPr kumimoji="1" lang="ja-JP" altLang="en-US" sz="1600" dirty="0" smtClean="0"/>
              <a:t>ナガウニ</a:t>
            </a:r>
            <a:endParaRPr kumimoji="1" lang="ja-JP" altLang="en-US" sz="1600" dirty="0"/>
          </a:p>
        </p:txBody>
      </p:sp>
      <p:sp>
        <p:nvSpPr>
          <p:cNvPr id="33" name="テキスト ボックス 32"/>
          <p:cNvSpPr txBox="1"/>
          <p:nvPr/>
        </p:nvSpPr>
        <p:spPr>
          <a:xfrm>
            <a:off x="6362945" y="7027293"/>
            <a:ext cx="430887" cy="821700"/>
          </a:xfrm>
          <a:prstGeom prst="rect">
            <a:avLst/>
          </a:prstGeom>
          <a:noFill/>
        </p:spPr>
        <p:txBody>
          <a:bodyPr vert="eaVert" wrap="none" rtlCol="0">
            <a:spAutoFit/>
          </a:bodyPr>
          <a:lstStyle/>
          <a:p>
            <a:r>
              <a:rPr kumimoji="1" lang="ja-JP" altLang="en-US" sz="1600" dirty="0" smtClean="0"/>
              <a:t>ナガウニ</a:t>
            </a:r>
            <a:endParaRPr kumimoji="1" lang="ja-JP" alt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rcRect l="28340" t="20147" r="15446" b="19616"/>
          <a:stretch>
            <a:fillRect/>
          </a:stretch>
        </p:blipFill>
        <p:spPr bwMode="auto">
          <a:xfrm>
            <a:off x="0" y="0"/>
            <a:ext cx="2888940" cy="2321750"/>
          </a:xfrm>
          <a:prstGeom prst="rect">
            <a:avLst/>
          </a:prstGeom>
          <a:noFill/>
        </p:spPr>
      </p:pic>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rcRect l="15578" t="12761" r="21642" b="18694"/>
          <a:stretch>
            <a:fillRect/>
          </a:stretch>
        </p:blipFill>
        <p:spPr bwMode="auto">
          <a:xfrm>
            <a:off x="3429000" y="0"/>
            <a:ext cx="2835315" cy="2321750"/>
          </a:xfrm>
          <a:prstGeom prst="rect">
            <a:avLst/>
          </a:prstGeom>
          <a:noFill/>
        </p:spPr>
      </p:pic>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sp>
        <p:nvSpPr>
          <p:cNvPr id="20" name="テキスト ボックス 19"/>
          <p:cNvSpPr txBox="1"/>
          <p:nvPr/>
        </p:nvSpPr>
        <p:spPr>
          <a:xfrm>
            <a:off x="2933945" y="116505"/>
            <a:ext cx="430887" cy="1424429"/>
          </a:xfrm>
          <a:prstGeom prst="rect">
            <a:avLst/>
          </a:prstGeom>
          <a:noFill/>
        </p:spPr>
        <p:txBody>
          <a:bodyPr vert="eaVert" wrap="none" rtlCol="0">
            <a:spAutoFit/>
          </a:bodyPr>
          <a:lstStyle/>
          <a:p>
            <a:r>
              <a:rPr kumimoji="1" lang="ja-JP" altLang="en-US" sz="1600" dirty="0" smtClean="0"/>
              <a:t>アマオブネガイ</a:t>
            </a:r>
            <a:endParaRPr kumimoji="1" lang="ja-JP" altLang="en-US" sz="1600" dirty="0"/>
          </a:p>
        </p:txBody>
      </p:sp>
      <p:sp>
        <p:nvSpPr>
          <p:cNvPr id="21" name="テキスト ボックス 20"/>
          <p:cNvSpPr txBox="1"/>
          <p:nvPr/>
        </p:nvSpPr>
        <p:spPr>
          <a:xfrm>
            <a:off x="6354325" y="116505"/>
            <a:ext cx="430887" cy="1442061"/>
          </a:xfrm>
          <a:prstGeom prst="rect">
            <a:avLst/>
          </a:prstGeom>
          <a:noFill/>
        </p:spPr>
        <p:txBody>
          <a:bodyPr vert="eaVert" wrap="none" rtlCol="0">
            <a:spAutoFit/>
          </a:bodyPr>
          <a:lstStyle/>
          <a:p>
            <a:r>
              <a:rPr kumimoji="1" lang="ja-JP" altLang="en-US" sz="1600" dirty="0" smtClean="0"/>
              <a:t>イシダタミガイ</a:t>
            </a:r>
            <a:endParaRPr kumimoji="1" lang="ja-JP" altLang="en-US" sz="1600" dirty="0"/>
          </a:p>
        </p:txBody>
      </p:sp>
      <p:pic>
        <p:nvPicPr>
          <p:cNvPr id="22" name="Picture 2" descr="スベスベサンゴヤドカリの写真"/>
          <p:cNvPicPr>
            <a:picLocks noChangeAspect="1" noChangeArrowheads="1"/>
          </p:cNvPicPr>
          <p:nvPr/>
        </p:nvPicPr>
        <p:blipFill>
          <a:blip r:embed="rId5" cstate="print"/>
          <a:srcRect l="40431" t="34034" r="32623" b="38882"/>
          <a:stretch>
            <a:fillRect/>
          </a:stretch>
        </p:blipFill>
        <p:spPr bwMode="auto">
          <a:xfrm>
            <a:off x="8620" y="2366755"/>
            <a:ext cx="2925325" cy="2205245"/>
          </a:xfrm>
          <a:prstGeom prst="rect">
            <a:avLst/>
          </a:prstGeom>
          <a:noFill/>
        </p:spPr>
      </p:pic>
      <p:pic>
        <p:nvPicPr>
          <p:cNvPr id="23" name="Picture 8" descr="ツマジロサンゴヤドカリの写真"/>
          <p:cNvPicPr>
            <a:picLocks noChangeAspect="1" noChangeArrowheads="1"/>
          </p:cNvPicPr>
          <p:nvPr/>
        </p:nvPicPr>
        <p:blipFill>
          <a:blip r:embed="rId6" cstate="print"/>
          <a:srcRect l="30858" t="27003" r="29591" b="31982"/>
          <a:stretch>
            <a:fillRect/>
          </a:stretch>
        </p:blipFill>
        <p:spPr bwMode="auto">
          <a:xfrm>
            <a:off x="3429000" y="2366755"/>
            <a:ext cx="2835315" cy="2205245"/>
          </a:xfrm>
          <a:prstGeom prst="rect">
            <a:avLst/>
          </a:prstGeom>
          <a:noFill/>
        </p:spPr>
      </p:pic>
      <p:sp>
        <p:nvSpPr>
          <p:cNvPr id="24" name="テキスト ボックス 23"/>
          <p:cNvSpPr txBox="1"/>
          <p:nvPr/>
        </p:nvSpPr>
        <p:spPr>
          <a:xfrm>
            <a:off x="2942565" y="2463230"/>
            <a:ext cx="430887" cy="1562287"/>
          </a:xfrm>
          <a:prstGeom prst="rect">
            <a:avLst/>
          </a:prstGeom>
          <a:noFill/>
        </p:spPr>
        <p:txBody>
          <a:bodyPr vert="eaVert" wrap="none" rtlCol="0">
            <a:spAutoFit/>
          </a:bodyPr>
          <a:lstStyle/>
          <a:p>
            <a:r>
              <a:rPr kumimoji="1" lang="ja-JP" altLang="en-US" sz="1600" dirty="0" smtClean="0"/>
              <a:t>コシマヤタテガイ</a:t>
            </a:r>
            <a:endParaRPr kumimoji="1" lang="ja-JP" altLang="en-US" sz="1600" dirty="0"/>
          </a:p>
        </p:txBody>
      </p:sp>
      <p:sp>
        <p:nvSpPr>
          <p:cNvPr id="25" name="テキスト ボックス 24"/>
          <p:cNvSpPr txBox="1"/>
          <p:nvPr/>
        </p:nvSpPr>
        <p:spPr>
          <a:xfrm>
            <a:off x="6362945" y="2463230"/>
            <a:ext cx="430887" cy="839332"/>
          </a:xfrm>
          <a:prstGeom prst="rect">
            <a:avLst/>
          </a:prstGeom>
          <a:noFill/>
        </p:spPr>
        <p:txBody>
          <a:bodyPr vert="eaVert" wrap="none" rtlCol="0">
            <a:spAutoFit/>
          </a:bodyPr>
          <a:lstStyle/>
          <a:p>
            <a:r>
              <a:rPr kumimoji="1" lang="ja-JP" altLang="en-US" sz="1600" dirty="0" smtClean="0"/>
              <a:t>ノシガイ</a:t>
            </a:r>
            <a:endParaRPr kumimoji="1" lang="ja-JP" altLang="en-US" sz="1600" dirty="0"/>
          </a:p>
        </p:txBody>
      </p:sp>
      <p:pic>
        <p:nvPicPr>
          <p:cNvPr id="26" name="Picture 2" descr="スベスベサンゴヤドカリの写真"/>
          <p:cNvPicPr>
            <a:picLocks noChangeAspect="1" noChangeArrowheads="1"/>
          </p:cNvPicPr>
          <p:nvPr/>
        </p:nvPicPr>
        <p:blipFill>
          <a:blip r:embed="rId7" cstate="print"/>
          <a:srcRect l="23368" t="21926" r="28339" b="28223"/>
          <a:stretch>
            <a:fillRect/>
          </a:stretch>
        </p:blipFill>
        <p:spPr bwMode="auto">
          <a:xfrm>
            <a:off x="1" y="4662010"/>
            <a:ext cx="2848442" cy="2205245"/>
          </a:xfrm>
          <a:prstGeom prst="rect">
            <a:avLst/>
          </a:prstGeom>
          <a:noFill/>
        </p:spPr>
      </p:pic>
      <p:pic>
        <p:nvPicPr>
          <p:cNvPr id="27" name="Picture 8" descr="ツマジロサンゴヤドカリの写真"/>
          <p:cNvPicPr>
            <a:picLocks noChangeAspect="1" noChangeArrowheads="1"/>
          </p:cNvPicPr>
          <p:nvPr/>
        </p:nvPicPr>
        <p:blipFill>
          <a:blip r:embed="rId8" cstate="print"/>
          <a:stretch>
            <a:fillRect/>
          </a:stretch>
        </p:blipFill>
        <p:spPr bwMode="auto">
          <a:xfrm>
            <a:off x="3392615" y="4662010"/>
            <a:ext cx="2888940" cy="2166705"/>
          </a:xfrm>
          <a:prstGeom prst="rect">
            <a:avLst/>
          </a:prstGeom>
          <a:noFill/>
        </p:spPr>
      </p:pic>
      <p:sp>
        <p:nvSpPr>
          <p:cNvPr id="28" name="テキスト ボックス 27"/>
          <p:cNvSpPr txBox="1"/>
          <p:nvPr/>
        </p:nvSpPr>
        <p:spPr>
          <a:xfrm>
            <a:off x="2942565" y="4758485"/>
            <a:ext cx="430887" cy="2185855"/>
          </a:xfrm>
          <a:prstGeom prst="rect">
            <a:avLst/>
          </a:prstGeom>
          <a:noFill/>
        </p:spPr>
        <p:txBody>
          <a:bodyPr vert="eaVert" wrap="none" rtlCol="0">
            <a:spAutoFit/>
          </a:bodyPr>
          <a:lstStyle/>
          <a:p>
            <a:r>
              <a:rPr kumimoji="1" lang="ja-JP" altLang="en-US" sz="1600" dirty="0" smtClean="0"/>
              <a:t>ホソスジウズラタマキビ</a:t>
            </a:r>
            <a:endParaRPr kumimoji="1" lang="ja-JP" altLang="en-US" sz="1600" dirty="0"/>
          </a:p>
        </p:txBody>
      </p:sp>
      <p:sp>
        <p:nvSpPr>
          <p:cNvPr id="29" name="テキスト ボックス 28"/>
          <p:cNvSpPr txBox="1"/>
          <p:nvPr/>
        </p:nvSpPr>
        <p:spPr>
          <a:xfrm>
            <a:off x="6362945" y="4758485"/>
            <a:ext cx="430887" cy="1036502"/>
          </a:xfrm>
          <a:prstGeom prst="rect">
            <a:avLst/>
          </a:prstGeom>
          <a:noFill/>
        </p:spPr>
        <p:txBody>
          <a:bodyPr vert="eaVert" wrap="none" rtlCol="0">
            <a:spAutoFit/>
          </a:bodyPr>
          <a:lstStyle/>
          <a:p>
            <a:r>
              <a:rPr kumimoji="1" lang="ja-JP" altLang="en-US" sz="1600" dirty="0" smtClean="0"/>
              <a:t>レイシガイ</a:t>
            </a:r>
            <a:endParaRPr kumimoji="1" lang="ja-JP" altLang="en-US" sz="1600" dirty="0"/>
          </a:p>
        </p:txBody>
      </p:sp>
      <p:pic>
        <p:nvPicPr>
          <p:cNvPr id="30" name="Picture 2" descr="スベスベサンゴヤドカリの写真"/>
          <p:cNvPicPr>
            <a:picLocks noChangeAspect="1" noChangeArrowheads="1"/>
          </p:cNvPicPr>
          <p:nvPr/>
        </p:nvPicPr>
        <p:blipFill>
          <a:blip r:embed="rId9" cstate="print"/>
          <a:stretch>
            <a:fillRect/>
          </a:stretch>
        </p:blipFill>
        <p:spPr bwMode="auto">
          <a:xfrm>
            <a:off x="8620" y="6950800"/>
            <a:ext cx="2888940" cy="2166705"/>
          </a:xfrm>
          <a:prstGeom prst="rect">
            <a:avLst/>
          </a:prstGeom>
          <a:noFill/>
        </p:spPr>
      </p:pic>
      <p:pic>
        <p:nvPicPr>
          <p:cNvPr id="31" name="Picture 8" descr="ツマジロサンゴヤドカリの写真"/>
          <p:cNvPicPr>
            <a:picLocks noChangeAspect="1" noChangeArrowheads="1"/>
          </p:cNvPicPr>
          <p:nvPr/>
        </p:nvPicPr>
        <p:blipFill>
          <a:blip r:embed="rId10" cstate="print"/>
          <a:stretch>
            <a:fillRect/>
          </a:stretch>
        </p:blipFill>
        <p:spPr bwMode="auto">
          <a:xfrm>
            <a:off x="3392615" y="6930818"/>
            <a:ext cx="2888940" cy="2166705"/>
          </a:xfrm>
          <a:prstGeom prst="rect">
            <a:avLst/>
          </a:prstGeom>
          <a:noFill/>
        </p:spPr>
      </p:pic>
      <p:sp>
        <p:nvSpPr>
          <p:cNvPr id="32" name="テキスト ボックス 31"/>
          <p:cNvSpPr txBox="1"/>
          <p:nvPr/>
        </p:nvSpPr>
        <p:spPr>
          <a:xfrm>
            <a:off x="2942565" y="7027293"/>
            <a:ext cx="430887" cy="1191993"/>
          </a:xfrm>
          <a:prstGeom prst="rect">
            <a:avLst/>
          </a:prstGeom>
          <a:noFill/>
        </p:spPr>
        <p:txBody>
          <a:bodyPr vert="eaVert" wrap="none" rtlCol="0">
            <a:spAutoFit/>
          </a:bodyPr>
          <a:lstStyle/>
          <a:p>
            <a:r>
              <a:rPr kumimoji="1" lang="ja-JP" altLang="en-US" sz="1600" dirty="0" smtClean="0"/>
              <a:t>オハグロガキ</a:t>
            </a:r>
            <a:endParaRPr kumimoji="1" lang="ja-JP" altLang="en-US" sz="1600" dirty="0"/>
          </a:p>
        </p:txBody>
      </p:sp>
      <p:sp>
        <p:nvSpPr>
          <p:cNvPr id="33" name="テキスト ボックス 32"/>
          <p:cNvSpPr txBox="1"/>
          <p:nvPr/>
        </p:nvSpPr>
        <p:spPr>
          <a:xfrm>
            <a:off x="6362945" y="7027293"/>
            <a:ext cx="430887" cy="1397177"/>
          </a:xfrm>
          <a:prstGeom prst="rect">
            <a:avLst/>
          </a:prstGeom>
          <a:noFill/>
        </p:spPr>
        <p:txBody>
          <a:bodyPr vert="eaVert" wrap="none" rtlCol="0">
            <a:spAutoFit/>
          </a:bodyPr>
          <a:lstStyle/>
          <a:p>
            <a:r>
              <a:rPr kumimoji="1" lang="ja-JP" altLang="en-US" sz="1600" dirty="0" smtClean="0"/>
              <a:t>キロイガレイシ</a:t>
            </a:r>
            <a:endParaRPr kumimoji="1" lang="ja-JP" alt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スベスベサンゴヤドカリの写真"/>
          <p:cNvPicPr>
            <a:picLocks noChangeAspect="1" noChangeArrowheads="1"/>
          </p:cNvPicPr>
          <p:nvPr/>
        </p:nvPicPr>
        <p:blipFill>
          <a:blip r:embed="rId2" cstate="print"/>
          <a:srcRect l="25224" t="28254" r="21810" b="17790"/>
          <a:stretch>
            <a:fillRect/>
          </a:stretch>
        </p:blipFill>
        <p:spPr bwMode="auto">
          <a:xfrm>
            <a:off x="-1" y="71500"/>
            <a:ext cx="2886345" cy="2205245"/>
          </a:xfrm>
          <a:prstGeom prst="rect">
            <a:avLst/>
          </a:prstGeom>
          <a:noFill/>
        </p:spPr>
      </p:pic>
      <p:pic>
        <p:nvPicPr>
          <p:cNvPr id="11266" name="Picture 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68" name="Picture 4"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0" name="Picture 6"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pic>
        <p:nvPicPr>
          <p:cNvPr id="11272" name="Picture 8" descr="ツマジロサンゴヤドカリの写真"/>
          <p:cNvPicPr>
            <a:picLocks noChangeAspect="1" noChangeArrowheads="1"/>
          </p:cNvPicPr>
          <p:nvPr/>
        </p:nvPicPr>
        <p:blipFill>
          <a:blip r:embed="rId4" cstate="print"/>
          <a:stretch>
            <a:fillRect/>
          </a:stretch>
        </p:blipFill>
        <p:spPr bwMode="auto">
          <a:xfrm>
            <a:off x="3383995" y="20030"/>
            <a:ext cx="2888940" cy="2166705"/>
          </a:xfrm>
          <a:prstGeom prst="rect">
            <a:avLst/>
          </a:prstGeom>
          <a:noFill/>
        </p:spPr>
      </p:pic>
      <p:pic>
        <p:nvPicPr>
          <p:cNvPr id="11276" name="Picture 12" descr="https://1023world.net/ypark/anomura/alpha.png"/>
          <p:cNvPicPr>
            <a:picLocks noChangeAspect="1" noChangeArrowheads="1"/>
          </p:cNvPicPr>
          <p:nvPr/>
        </p:nvPicPr>
        <p:blipFill>
          <a:blip r:embed="rId3"/>
          <a:srcRect/>
          <a:stretch>
            <a:fillRect/>
          </a:stretch>
        </p:blipFill>
        <p:spPr bwMode="auto">
          <a:xfrm>
            <a:off x="155575" y="-136525"/>
            <a:ext cx="7938" cy="7937"/>
          </a:xfrm>
          <a:prstGeom prst="rect">
            <a:avLst/>
          </a:prstGeom>
          <a:noFill/>
        </p:spPr>
      </p:pic>
      <p:sp>
        <p:nvSpPr>
          <p:cNvPr id="20" name="テキスト ボックス 19"/>
          <p:cNvSpPr txBox="1"/>
          <p:nvPr/>
        </p:nvSpPr>
        <p:spPr>
          <a:xfrm>
            <a:off x="2933945" y="116505"/>
            <a:ext cx="430887" cy="1217641"/>
          </a:xfrm>
          <a:prstGeom prst="rect">
            <a:avLst/>
          </a:prstGeom>
          <a:noFill/>
        </p:spPr>
        <p:txBody>
          <a:bodyPr vert="eaVert" wrap="none" rtlCol="0">
            <a:spAutoFit/>
          </a:bodyPr>
          <a:lstStyle/>
          <a:p>
            <a:r>
              <a:rPr kumimoji="1" lang="ja-JP" altLang="en-US" sz="1600" dirty="0" smtClean="0"/>
              <a:t>キバアマガイ</a:t>
            </a:r>
            <a:endParaRPr kumimoji="1" lang="ja-JP" altLang="en-US" sz="1600" dirty="0"/>
          </a:p>
        </p:txBody>
      </p:sp>
      <p:sp>
        <p:nvSpPr>
          <p:cNvPr id="21" name="テキスト ボックス 20"/>
          <p:cNvSpPr txBox="1"/>
          <p:nvPr/>
        </p:nvSpPr>
        <p:spPr>
          <a:xfrm>
            <a:off x="6354325" y="116505"/>
            <a:ext cx="430887" cy="1541448"/>
          </a:xfrm>
          <a:prstGeom prst="rect">
            <a:avLst/>
          </a:prstGeom>
          <a:noFill/>
        </p:spPr>
        <p:txBody>
          <a:bodyPr vert="eaVert" wrap="none" rtlCol="0">
            <a:spAutoFit/>
          </a:bodyPr>
          <a:lstStyle/>
          <a:p>
            <a:r>
              <a:rPr kumimoji="1" lang="ja-JP" altLang="en-US" sz="1600" dirty="0" smtClean="0"/>
              <a:t>クワノミカニモリ</a:t>
            </a:r>
            <a:endParaRPr kumimoji="1" lang="ja-JP" altLang="en-US" sz="1600" dirty="0"/>
          </a:p>
        </p:txBody>
      </p:sp>
      <p:pic>
        <p:nvPicPr>
          <p:cNvPr id="22" name="Picture 2" descr="スベスベサンゴヤドカリの写真"/>
          <p:cNvPicPr>
            <a:picLocks noChangeAspect="1" noChangeArrowheads="1"/>
          </p:cNvPicPr>
          <p:nvPr/>
        </p:nvPicPr>
        <p:blipFill>
          <a:blip r:embed="rId5" cstate="print"/>
          <a:stretch>
            <a:fillRect/>
          </a:stretch>
        </p:blipFill>
        <p:spPr bwMode="auto">
          <a:xfrm>
            <a:off x="8620" y="2386737"/>
            <a:ext cx="2888940" cy="2166705"/>
          </a:xfrm>
          <a:prstGeom prst="rect">
            <a:avLst/>
          </a:prstGeom>
          <a:noFill/>
        </p:spPr>
      </p:pic>
      <p:pic>
        <p:nvPicPr>
          <p:cNvPr id="23" name="Picture 8" descr="ツマジロサンゴヤドカリの写真"/>
          <p:cNvPicPr>
            <a:picLocks noChangeAspect="1" noChangeArrowheads="1"/>
          </p:cNvPicPr>
          <p:nvPr/>
        </p:nvPicPr>
        <p:blipFill>
          <a:blip r:embed="rId6" cstate="print"/>
          <a:stretch>
            <a:fillRect/>
          </a:stretch>
        </p:blipFill>
        <p:spPr bwMode="auto">
          <a:xfrm>
            <a:off x="3392615" y="2366755"/>
            <a:ext cx="2888940" cy="2166705"/>
          </a:xfrm>
          <a:prstGeom prst="rect">
            <a:avLst/>
          </a:prstGeom>
          <a:noFill/>
        </p:spPr>
      </p:pic>
      <p:sp>
        <p:nvSpPr>
          <p:cNvPr id="24" name="テキスト ボックス 23"/>
          <p:cNvSpPr txBox="1"/>
          <p:nvPr/>
        </p:nvSpPr>
        <p:spPr>
          <a:xfrm>
            <a:off x="2942565" y="2463230"/>
            <a:ext cx="430887" cy="1778692"/>
          </a:xfrm>
          <a:prstGeom prst="rect">
            <a:avLst/>
          </a:prstGeom>
          <a:noFill/>
        </p:spPr>
        <p:txBody>
          <a:bodyPr vert="eaVert" wrap="none" rtlCol="0">
            <a:spAutoFit/>
          </a:bodyPr>
          <a:lstStyle/>
          <a:p>
            <a:r>
              <a:rPr kumimoji="1" lang="ja-JP" altLang="en-US" sz="1600" dirty="0" smtClean="0"/>
              <a:t>スジグロホラダマシ</a:t>
            </a:r>
            <a:endParaRPr kumimoji="1" lang="ja-JP" altLang="en-US" sz="1600" dirty="0"/>
          </a:p>
        </p:txBody>
      </p:sp>
      <p:sp>
        <p:nvSpPr>
          <p:cNvPr id="25" name="テキスト ボックス 24"/>
          <p:cNvSpPr txBox="1"/>
          <p:nvPr/>
        </p:nvSpPr>
        <p:spPr>
          <a:xfrm>
            <a:off x="6362945" y="2463230"/>
            <a:ext cx="430887" cy="1571905"/>
          </a:xfrm>
          <a:prstGeom prst="rect">
            <a:avLst/>
          </a:prstGeom>
          <a:noFill/>
        </p:spPr>
        <p:txBody>
          <a:bodyPr vert="eaVert" wrap="none" rtlCol="0">
            <a:spAutoFit/>
          </a:bodyPr>
          <a:lstStyle/>
          <a:p>
            <a:r>
              <a:rPr kumimoji="1" lang="ja-JP" altLang="en-US" sz="1600" dirty="0" smtClean="0"/>
              <a:t>ニシキアマオブネ</a:t>
            </a:r>
            <a:endParaRPr kumimoji="1" lang="ja-JP" altLang="en-US" sz="1600" dirty="0"/>
          </a:p>
        </p:txBody>
      </p:sp>
      <p:pic>
        <p:nvPicPr>
          <p:cNvPr id="26" name="Picture 2" descr="スベスベサンゴヤドカリの写真"/>
          <p:cNvPicPr>
            <a:picLocks noChangeAspect="1" noChangeArrowheads="1"/>
          </p:cNvPicPr>
          <p:nvPr/>
        </p:nvPicPr>
        <p:blipFill>
          <a:blip r:embed="rId7" cstate="print"/>
          <a:stretch>
            <a:fillRect/>
          </a:stretch>
        </p:blipFill>
        <p:spPr bwMode="auto">
          <a:xfrm>
            <a:off x="8620" y="4681992"/>
            <a:ext cx="2888940" cy="2166705"/>
          </a:xfrm>
          <a:prstGeom prst="rect">
            <a:avLst/>
          </a:prstGeom>
          <a:noFill/>
        </p:spPr>
      </p:pic>
      <p:pic>
        <p:nvPicPr>
          <p:cNvPr id="27" name="Picture 8" descr="ツマジロサンゴヤドカリの写真"/>
          <p:cNvPicPr>
            <a:picLocks noChangeAspect="1" noChangeArrowheads="1"/>
          </p:cNvPicPr>
          <p:nvPr/>
        </p:nvPicPr>
        <p:blipFill>
          <a:blip r:embed="rId8" cstate="print"/>
          <a:stretch>
            <a:fillRect/>
          </a:stretch>
        </p:blipFill>
        <p:spPr bwMode="auto">
          <a:xfrm>
            <a:off x="3392615" y="4662010"/>
            <a:ext cx="2888940" cy="2166705"/>
          </a:xfrm>
          <a:prstGeom prst="rect">
            <a:avLst/>
          </a:prstGeom>
          <a:noFill/>
        </p:spPr>
      </p:pic>
      <p:sp>
        <p:nvSpPr>
          <p:cNvPr id="28" name="テキスト ボックス 27"/>
          <p:cNvSpPr txBox="1"/>
          <p:nvPr/>
        </p:nvSpPr>
        <p:spPr>
          <a:xfrm>
            <a:off x="2942565" y="4758485"/>
            <a:ext cx="430887" cy="1794722"/>
          </a:xfrm>
          <a:prstGeom prst="rect">
            <a:avLst/>
          </a:prstGeom>
          <a:noFill/>
        </p:spPr>
        <p:txBody>
          <a:bodyPr vert="eaVert" wrap="none" rtlCol="0">
            <a:spAutoFit/>
          </a:bodyPr>
          <a:lstStyle/>
          <a:p>
            <a:r>
              <a:rPr kumimoji="1" lang="ja-JP" altLang="en-US" sz="1600" dirty="0" smtClean="0"/>
              <a:t>ハナビラダカラガイ</a:t>
            </a:r>
            <a:endParaRPr kumimoji="1" lang="ja-JP" altLang="en-US" sz="1600" dirty="0"/>
          </a:p>
        </p:txBody>
      </p:sp>
      <p:sp>
        <p:nvSpPr>
          <p:cNvPr id="29" name="テキスト ボックス 28"/>
          <p:cNvSpPr txBox="1"/>
          <p:nvPr/>
        </p:nvSpPr>
        <p:spPr>
          <a:xfrm>
            <a:off x="6362945" y="4758485"/>
            <a:ext cx="430887" cy="2147383"/>
          </a:xfrm>
          <a:prstGeom prst="rect">
            <a:avLst/>
          </a:prstGeom>
          <a:noFill/>
        </p:spPr>
        <p:txBody>
          <a:bodyPr vert="eaVert" wrap="none" rtlCol="0">
            <a:spAutoFit/>
          </a:bodyPr>
          <a:lstStyle/>
          <a:p>
            <a:r>
              <a:rPr kumimoji="1" lang="ja-JP" altLang="en-US" sz="1600" dirty="0" smtClean="0"/>
              <a:t>ハナビラユキダカラガイ</a:t>
            </a:r>
            <a:endParaRPr kumimoji="1" lang="ja-JP" altLang="en-US" sz="1600" dirty="0"/>
          </a:p>
        </p:txBody>
      </p:sp>
      <p:pic>
        <p:nvPicPr>
          <p:cNvPr id="30" name="Picture 2" descr="スベスベサンゴヤドカリの写真"/>
          <p:cNvPicPr>
            <a:picLocks noChangeAspect="1" noChangeArrowheads="1"/>
          </p:cNvPicPr>
          <p:nvPr/>
        </p:nvPicPr>
        <p:blipFill>
          <a:blip r:embed="rId9" cstate="print"/>
          <a:stretch>
            <a:fillRect/>
          </a:stretch>
        </p:blipFill>
        <p:spPr bwMode="auto">
          <a:xfrm>
            <a:off x="8620" y="6950800"/>
            <a:ext cx="2888940" cy="2166705"/>
          </a:xfrm>
          <a:prstGeom prst="rect">
            <a:avLst/>
          </a:prstGeom>
          <a:noFill/>
        </p:spPr>
      </p:pic>
      <p:pic>
        <p:nvPicPr>
          <p:cNvPr id="31" name="Picture 8" descr="ツマジロサンゴヤドカリの写真"/>
          <p:cNvPicPr>
            <a:picLocks noChangeAspect="1" noChangeArrowheads="1"/>
          </p:cNvPicPr>
          <p:nvPr/>
        </p:nvPicPr>
        <p:blipFill>
          <a:blip r:embed="rId10" cstate="print"/>
          <a:stretch>
            <a:fillRect/>
          </a:stretch>
        </p:blipFill>
        <p:spPr bwMode="auto">
          <a:xfrm>
            <a:off x="3392615" y="6930818"/>
            <a:ext cx="2888940" cy="2166705"/>
          </a:xfrm>
          <a:prstGeom prst="rect">
            <a:avLst/>
          </a:prstGeom>
          <a:noFill/>
        </p:spPr>
      </p:pic>
      <p:sp>
        <p:nvSpPr>
          <p:cNvPr id="32" name="テキスト ボックス 31"/>
          <p:cNvSpPr txBox="1"/>
          <p:nvPr/>
        </p:nvSpPr>
        <p:spPr>
          <a:xfrm>
            <a:off x="2942565" y="7027293"/>
            <a:ext cx="430887" cy="1762662"/>
          </a:xfrm>
          <a:prstGeom prst="rect">
            <a:avLst/>
          </a:prstGeom>
          <a:noFill/>
        </p:spPr>
        <p:txBody>
          <a:bodyPr vert="eaVert" wrap="none" rtlCol="0">
            <a:spAutoFit/>
          </a:bodyPr>
          <a:lstStyle/>
          <a:p>
            <a:r>
              <a:rPr kumimoji="1" lang="ja-JP" altLang="en-US" sz="1600" dirty="0" smtClean="0"/>
              <a:t>ヘリトリアオリガイ</a:t>
            </a:r>
            <a:endParaRPr kumimoji="1" lang="ja-JP" altLang="en-US" sz="1600" dirty="0"/>
          </a:p>
        </p:txBody>
      </p:sp>
      <p:sp>
        <p:nvSpPr>
          <p:cNvPr id="33" name="テキスト ボックス 32"/>
          <p:cNvSpPr txBox="1"/>
          <p:nvPr/>
        </p:nvSpPr>
        <p:spPr>
          <a:xfrm>
            <a:off x="6362945" y="7027293"/>
            <a:ext cx="430887" cy="1419619"/>
          </a:xfrm>
          <a:prstGeom prst="rect">
            <a:avLst/>
          </a:prstGeom>
          <a:noFill/>
        </p:spPr>
        <p:txBody>
          <a:bodyPr vert="eaVert" wrap="none" rtlCol="0">
            <a:spAutoFit/>
          </a:bodyPr>
          <a:lstStyle/>
          <a:p>
            <a:r>
              <a:rPr kumimoji="1" lang="ja-JP" altLang="en-US" sz="1600" dirty="0" smtClean="0"/>
              <a:t>マダライモガイ</a:t>
            </a:r>
            <a:endParaRPr kumimoji="1" lang="ja-JP" altLang="en-US" sz="1600"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567</Words>
  <Application>Microsoft Office PowerPoint</Application>
  <PresentationFormat>画面に合わせる (4:3)</PresentationFormat>
  <Paragraphs>74</Paragraphs>
  <Slides>10</Slides>
  <Notes>0</Notes>
  <HiddenSlides>0</HiddenSlides>
  <MMClips>0</MMClips>
  <ScaleCrop>false</ScaleCrop>
  <HeadingPairs>
    <vt:vector size="4" baseType="variant">
      <vt:variant>
        <vt:lpstr>テーマ</vt:lpstr>
      </vt:variant>
      <vt:variant>
        <vt:i4>1</vt:i4>
      </vt:variant>
      <vt:variant>
        <vt:lpstr>スライド タイトル</vt:lpstr>
      </vt:variant>
      <vt:variant>
        <vt:i4>10</vt:i4>
      </vt:variant>
    </vt:vector>
  </HeadingPairs>
  <TitlesOfParts>
    <vt:vector size="11" baseType="lpstr">
      <vt:lpstr>Office テーマ</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vector>
  </TitlesOfParts>
  <Company>UNITCOM 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TAIRA</dc:creator>
  <cp:lastModifiedBy>TAIRA</cp:lastModifiedBy>
  <cp:revision>43</cp:revision>
  <dcterms:created xsi:type="dcterms:W3CDTF">2020-07-28T19:40:42Z</dcterms:created>
  <dcterms:modified xsi:type="dcterms:W3CDTF">2020-09-23T12:30:25Z</dcterms:modified>
</cp:coreProperties>
</file>